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89" r:id="rId3"/>
    <p:sldId id="292" r:id="rId4"/>
    <p:sldId id="291" r:id="rId5"/>
    <p:sldId id="296" r:id="rId6"/>
    <p:sldId id="301" r:id="rId7"/>
    <p:sldId id="300" r:id="rId8"/>
    <p:sldId id="297" r:id="rId9"/>
    <p:sldId id="298" r:id="rId10"/>
    <p:sldId id="270" r:id="rId11"/>
    <p:sldId id="260" r:id="rId12"/>
    <p:sldId id="299" r:id="rId13"/>
    <p:sldId id="258" r:id="rId14"/>
    <p:sldId id="283" r:id="rId15"/>
    <p:sldId id="284" r:id="rId16"/>
    <p:sldId id="285" r:id="rId17"/>
    <p:sldId id="281" r:id="rId18"/>
    <p:sldId id="266" r:id="rId19"/>
    <p:sldId id="268" r:id="rId20"/>
    <p:sldId id="265" r:id="rId21"/>
    <p:sldId id="259" r:id="rId22"/>
    <p:sldId id="269" r:id="rId23"/>
    <p:sldId id="293" r:id="rId24"/>
    <p:sldId id="294" r:id="rId25"/>
    <p:sldId id="295" r:id="rId26"/>
    <p:sldId id="271" r:id="rId27"/>
    <p:sldId id="288" r:id="rId28"/>
    <p:sldId id="272" r:id="rId29"/>
    <p:sldId id="273" r:id="rId30"/>
    <p:sldId id="274" r:id="rId31"/>
    <p:sldId id="287" r:id="rId32"/>
    <p:sldId id="286" r:id="rId33"/>
    <p:sldId id="282" r:id="rId34"/>
    <p:sldId id="267" r:id="rId35"/>
    <p:sldId id="280" r:id="rId36"/>
    <p:sldId id="278" r:id="rId37"/>
    <p:sldId id="277" r:id="rId3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71F"/>
    <a:srgbClr val="A6A6A6"/>
    <a:srgbClr val="BF9500"/>
    <a:srgbClr val="F4F4F4"/>
    <a:srgbClr val="E9E9E9"/>
    <a:srgbClr val="FFCE00"/>
    <a:srgbClr val="B08D00"/>
    <a:srgbClr val="FFF6C5"/>
    <a:srgbClr val="00AED8"/>
    <a:srgbClr val="7A7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9" autoAdjust="0"/>
    <p:restoredTop sz="95467"/>
  </p:normalViewPr>
  <p:slideViewPr>
    <p:cSldViewPr snapToObjects="1">
      <p:cViewPr>
        <p:scale>
          <a:sx n="122" d="100"/>
          <a:sy n="122" d="100"/>
        </p:scale>
        <p:origin x="224" y="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769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84ABA-C183-754C-8EF1-7683B2D125B8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6DE6E-3DC8-F24F-9038-3ABDDBC39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57198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02.02.2022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</a:t>
            </a:r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karnet.krakowculture.pl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/26774-krakow-chronos-kairos-aion-greckie-rozumienie-czasu</a:t>
            </a:r>
          </a:p>
          <a:p>
            <a:endParaRPr lang="pl-PL" sz="1200" b="1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Chronos, </a:t>
            </a:r>
            <a:r>
              <a:rPr lang="pl-PL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kairos</a:t>
            </a:r>
            <a:r>
              <a:rPr lang="pl-P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pl-PL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aion</a:t>
            </a:r>
            <a:r>
              <a:rPr lang="pl-PL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te trzy pojęcia zarysowują grecką wykładnię czasu w jej wieloaspektowości i różnorodności, którą wykład nasz ma ambicję uchwycić.</a:t>
            </a:r>
            <a:endParaRPr lang="pl-PL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Aion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opisuje czas jako trwanie, wiek, wieczność. Wieczność będzie tu podstawowym znaczeniem i w tym też sensie używa tego terminu Platon w swoim </a:t>
            </a:r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Timajosie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gdy chce opisać sposób bycia najwyższych zasad i idei, a także Heraklit w swoim zagadkowym „osiemnastym fragmencie”. </a:t>
            </a:r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Aion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może również jednak oznaczać wiek w sensie pewnego interwału czasowego; może wówczas – jak u Hezjoda, ale też jak w judeochrześcijańskiej wykładni dziejów – oznaczać pewną epokę, erę historyczną, ale może też opisywać wiek danej rzeczy o czasowym sposobie bycia, czyli np. wiek bytu ludzkiego: dzieciństwo, dojrzałość, starość. </a:t>
            </a:r>
          </a:p>
          <a:p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Chronos to czas ujęty jako ciągłość; wyraża ilościowy aspekt trwania, sekwencyjny porządek zdarzeń, możliwy dzięki rozumieniu czasu jako przepływu równych jednostek; dzięki temu właśnie może opisać czas w jego funkcji miary względem tego, co od czasu jest różne, ale co podlega zmianie. Gdy Arystoteles w IV księdze Fizyki poszukuje określenia istoty czasu jako miary, która zarazem pozwoliłaby mu zachować ontologiczną odrębność czasu, </a:t>
            </a:r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chronos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stanowi dla niego podstawowe pojęcie.</a:t>
            </a:r>
          </a:p>
          <a:p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Kairos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„ten oto”, „ten właściwy” czas, odpowiedni moment do działania, stworzony przez okazję i niepowtarzalne, przemijające okoliczności. </a:t>
            </a:r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Kairos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będzie zatem oznaczał krytyczny, decydujący moment, chwilę jedyną spośród wielu, chwilę doskonałą, dramatyczny, zawiązany na mgnienie oka splot okoliczności, losu i gotowości do działania.</a:t>
            </a:r>
          </a:p>
          <a:p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--</a:t>
            </a:r>
            <a:b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dr Radosław Strzelecki – filozof, etyk, adiunkt w Instytucie Filozofii Uniwersytetu Jagiellońskiego. Jest autorem m. in. książek "</a:t>
            </a:r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Ethos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wolność. W poszukiwaniu etycznej wymowy „Bycia i czasu” Martina Heideggera" (Kraków 2006) i "Odpowiedzieć Byciu. Odpowiedzieć Innemu" (Kraków 2014). Publikuje też m. in. w „Kwartalniku Filozoficznym” i „Znaku”</a:t>
            </a:r>
            <a:b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Wojciech </a:t>
            </a:r>
            <a:r>
              <a:rPr lang="pl-PL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Gmuzdek</a:t>
            </a:r>
            <a:r>
              <a:rPr lang="pl-P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student V roku filozofii na Uniwersytecie Jagiellońskim. Jego praca licencjacka o fenomenie nudy w ujęciu Martina Heideggera opublikowana została w "Kwartalniku Filozoficznym".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583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93721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489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153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10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4809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131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7917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945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962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9184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4917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is szablo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pl-PL" dirty="0"/>
              <a:t>Opis szablonu W34 V2.4 bo mi się </a:t>
            </a:r>
            <a:r>
              <a:rPr lang="pl-PL"/>
              <a:t>numer podoba.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13" hasCustomPrompt="1"/>
          </p:nvPr>
        </p:nvSpPr>
        <p:spPr>
          <a:xfrm>
            <a:off x="838200" y="1893888"/>
            <a:ext cx="10515600" cy="3054350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</a:lstStyle>
          <a:p>
            <a:pPr lvl="0"/>
            <a:r>
              <a:rPr lang="pl-PL" dirty="0"/>
              <a:t>Tu będę sobie opisywał na czym polega ten szablon</a:t>
            </a:r>
          </a:p>
          <a:p>
            <a:pPr lvl="1"/>
            <a:r>
              <a:rPr lang="pl-PL" dirty="0"/>
              <a:t>Powstał we wrześniu 2019, przy okazji wykładu „Inwestycje które nie spłoną” i wykładu „nadzieja ucznia Jezusa”. Wersja 2.4 jest pierwsza </a:t>
            </a:r>
            <a:r>
              <a:rPr lang="mr-IN" dirty="0"/>
              <a:t>–</a:t>
            </a:r>
            <a:r>
              <a:rPr lang="pl-PL" dirty="0"/>
              <a:t> ma ustalone jakoś kolory.</a:t>
            </a:r>
          </a:p>
          <a:p>
            <a:pPr lvl="1"/>
            <a:r>
              <a:rPr lang="pl-PL" dirty="0"/>
              <a:t>Warto by tu wstawić szablony jakie miałem w prezentacjach 3S-owych.</a:t>
            </a:r>
          </a:p>
        </p:txBody>
      </p:sp>
    </p:spTree>
    <p:extLst>
      <p:ext uri="{BB962C8B-B14F-4D97-AF65-F5344CB8AC3E}">
        <p14:creationId xmlns:p14="http://schemas.microsoft.com/office/powerpoint/2010/main" val="180405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ytat i koment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70514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>
              <a:defRPr lang="pl-PL" sz="2400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031076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ytat i komentarz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 anchor="t"/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838200" y="1254369"/>
            <a:ext cx="10515600" cy="30989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anchor="ctr">
            <a:normAutofit/>
          </a:bodyPr>
          <a:lstStyle>
            <a:lvl1pPr marL="0" indent="0" algn="just">
              <a:spcBef>
                <a:spcPts val="400"/>
              </a:spcBef>
              <a:buNone/>
              <a:defRPr sz="2400" i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idx="13"/>
          </p:nvPr>
        </p:nvSpPr>
        <p:spPr>
          <a:xfrm>
            <a:off x="838200" y="4528031"/>
            <a:ext cx="10515600" cy="207051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24974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249743" cy="315837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249743" cy="23915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ta UBG z o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637456" y="187324"/>
            <a:ext cx="7380373" cy="514423"/>
          </a:xfrm>
        </p:spPr>
        <p:txBody>
          <a:bodyPr anchor="t"/>
          <a:lstStyle>
            <a:lvl1pPr>
              <a:defRPr sz="3200" b="1">
                <a:latin typeface="+mn-lt"/>
              </a:defRPr>
            </a:lvl1pPr>
          </a:lstStyle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tyt.`</a:t>
            </a:r>
          </a:p>
        </p:txBody>
      </p:sp>
      <p:sp>
        <p:nvSpPr>
          <p:cNvPr id="3" name="Symbol zastępczy obrazu 2"/>
          <p:cNvSpPr>
            <a:spLocks noGrp="1" noChangeAspect="1"/>
          </p:cNvSpPr>
          <p:nvPr>
            <p:ph type="pic" idx="1"/>
          </p:nvPr>
        </p:nvSpPr>
        <p:spPr>
          <a:xfrm>
            <a:off x="-290944" y="0"/>
            <a:ext cx="4928400" cy="69503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Przeciągnij obraz na symbol zastępczy lub kliknij ikonę, aby go dodać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637456" y="873303"/>
            <a:ext cx="7380373" cy="3158370"/>
          </a:xfrm>
          <a:solidFill>
            <a:schemeClr val="accent4">
              <a:lumMod val="20000"/>
              <a:lumOff val="80000"/>
            </a:schemeClr>
          </a:solidFill>
          <a:ln w="6350">
            <a:solidFill>
              <a:srgbClr val="BF9500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>
              <a:buNone/>
              <a:defRPr lang="pl-PL" sz="2400" i="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 algn="just">
              <a:spcBef>
                <a:spcPts val="400"/>
              </a:spcBef>
            </a:pPr>
            <a:r>
              <a:rPr lang="pl-PL"/>
              <a:t>Kliknij, aby edytować style wzorca tekstu</a:t>
            </a:r>
          </a:p>
        </p:txBody>
      </p:sp>
      <p:sp>
        <p:nvSpPr>
          <p:cNvPr id="8" name="Symbol zastępczy tekstu 3"/>
          <p:cNvSpPr>
            <a:spLocks noGrp="1"/>
          </p:cNvSpPr>
          <p:nvPr>
            <p:ph type="body" sz="half" idx="10"/>
          </p:nvPr>
        </p:nvSpPr>
        <p:spPr>
          <a:xfrm>
            <a:off x="4637456" y="4203229"/>
            <a:ext cx="7380373" cy="2391534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6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4390997" y="187324"/>
            <a:ext cx="0" cy="6407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 druku -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9336" y="116632"/>
            <a:ext cx="11881320" cy="713398"/>
          </a:xfrm>
        </p:spPr>
        <p:txBody>
          <a:bodyPr/>
          <a:lstStyle/>
          <a:p>
            <a:r>
              <a:rPr lang="pl-PL"/>
              <a:t>Kliknij, aby edyt. styl wz. tyt.</a:t>
            </a:r>
            <a:endParaRPr lang="pl-PL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pl-PL"/>
              <a:t>Kliknij, aby edyt. styl wz. tyt.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8200" y="4034911"/>
            <a:ext cx="10515600" cy="1655762"/>
          </a:xfrm>
        </p:spPr>
        <p:txBody>
          <a:bodyPr anchor="b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182967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pl-PL"/>
              <a:t>Kliknij, aby edyt. styl wz. tyt.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>
              <a:spcBef>
                <a:spcPts val="400"/>
              </a:spcBef>
              <a:buNone/>
              <a:defRPr sz="20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mał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1866380" y="1077240"/>
            <a:ext cx="7738873" cy="4496844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41531" y="1370015"/>
            <a:ext cx="7015620" cy="39410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łota myśl duż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murka 6"/>
          <p:cNvSpPr/>
          <p:nvPr userDrawn="1"/>
        </p:nvSpPr>
        <p:spPr>
          <a:xfrm>
            <a:off x="676405" y="424170"/>
            <a:ext cx="10081241" cy="6076838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B08D0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299533"/>
            <a:ext cx="10021866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Złota myśl niebie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7" name="Chmurka 6"/>
          <p:cNvSpPr/>
          <p:nvPr userDrawn="1"/>
        </p:nvSpPr>
        <p:spPr>
          <a:xfrm>
            <a:off x="1147480" y="950262"/>
            <a:ext cx="9610166" cy="584498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B0F0"/>
            </a:solidFill>
          </a:ln>
          <a:effectLst>
            <a:outerShdw blurRad="50800" dist="38100" sx="104000" sy="1040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 b="1"/>
            </a:lvl1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6728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/>
              <a:t>Kliknij, aby </a:t>
            </a:r>
            <a:r>
              <a:rPr lang="pl-PL" dirty="0" err="1"/>
              <a:t>edyt</a:t>
            </a:r>
            <a:r>
              <a:rPr lang="pl-PL" dirty="0"/>
              <a:t>. styl wz. tyt.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49" r:id="rId2"/>
    <p:sldLayoutId id="2147483651" r:id="rId3"/>
    <p:sldLayoutId id="2147483650" r:id="rId4"/>
    <p:sldLayoutId id="2147483654" r:id="rId5"/>
    <p:sldLayoutId id="2147483655" r:id="rId6"/>
    <p:sldLayoutId id="2147483667" r:id="rId7"/>
    <p:sldLayoutId id="2147483664" r:id="rId8"/>
    <p:sldLayoutId id="2147483662" r:id="rId9"/>
    <p:sldLayoutId id="2147483665" r:id="rId10"/>
    <p:sldLayoutId id="2147483666" r:id="rId11"/>
    <p:sldLayoutId id="2147483660" r:id="rId12"/>
    <p:sldLayoutId id="2147483661" r:id="rId13"/>
    <p:sldLayoutId id="2147483657" r:id="rId14"/>
    <p:sldLayoutId id="2147483663" r:id="rId15"/>
    <p:sldLayoutId id="2147483652" r:id="rId16"/>
    <p:sldLayoutId id="2147483653" r:id="rId17"/>
    <p:sldLayoutId id="2147483656" r:id="rId18"/>
    <p:sldLayoutId id="2147483669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wojtek@pp.org.p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Czytanie Apokalipsy</a:t>
            </a: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Przełom 2019/2020 </a:t>
            </a:r>
          </a:p>
          <a:p>
            <a:r>
              <a:rPr lang="pl-PL" dirty="0"/>
              <a:t>21/22</a:t>
            </a:r>
          </a:p>
        </p:txBody>
      </p:sp>
    </p:spTree>
    <p:extLst>
      <p:ext uri="{BB962C8B-B14F-4D97-AF65-F5344CB8AC3E}">
        <p14:creationId xmlns:p14="http://schemas.microsoft.com/office/powerpoint/2010/main" val="67104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/>
              <a:t>Streszczenie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14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</p:spTree>
    <p:extLst>
      <p:ext uri="{BB962C8B-B14F-4D97-AF65-F5344CB8AC3E}">
        <p14:creationId xmlns:p14="http://schemas.microsoft.com/office/powerpoint/2010/main" val="120016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Ogród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Ziemia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nieco</a:t>
            </a:r>
            <a:br>
              <a:rPr lang="pl-PL" altLang="x-none" b="1" i="1" dirty="0">
                <a:latin typeface="Arial" charset="0"/>
              </a:rPr>
            </a:br>
            <a:r>
              <a:rPr lang="pl-PL" altLang="x-none" b="1" i="1" dirty="0">
                <a:latin typeface="Arial" charset="0"/>
              </a:rPr>
              <a:t>zepsuta</a:t>
            </a:r>
            <a:endParaRPr lang="pl-PL" altLang="x-none" sz="2000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754029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b="1" i="1" dirty="0">
                <a:latin typeface="Arial" charset="0"/>
              </a:rPr>
              <a:t>Nowa Ziemia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b="1" i="1" dirty="0">
                <a:latin typeface="Arial" charset="0"/>
              </a:rPr>
              <a:t>Nowe Niebo</a:t>
            </a:r>
            <a:endParaRPr lang="pl-PL" altLang="x-none" sz="2000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odrodzenie</a:t>
            </a: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A26AFC93-6800-364C-9BE4-7EB65D88FC09}"/>
              </a:ext>
            </a:extLst>
          </p:cNvPr>
          <p:cNvSpPr/>
          <p:nvPr/>
        </p:nvSpPr>
        <p:spPr>
          <a:xfrm>
            <a:off x="6528048" y="1052736"/>
            <a:ext cx="5040560" cy="432048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8C917BD-2243-BD43-9335-791DC457E337}"/>
              </a:ext>
            </a:extLst>
          </p:cNvPr>
          <p:cNvSpPr txBox="1"/>
          <p:nvPr/>
        </p:nvSpPr>
        <p:spPr>
          <a:xfrm>
            <a:off x="6600056" y="1052736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FF0000"/>
                </a:solidFill>
              </a:rPr>
              <a:t>Tym zajmuje się </a:t>
            </a:r>
            <a:br>
              <a:rPr lang="pl-PL" sz="2400" dirty="0">
                <a:solidFill>
                  <a:srgbClr val="FF0000"/>
                </a:solidFill>
              </a:rPr>
            </a:br>
            <a:r>
              <a:rPr lang="pl-PL" sz="2400" dirty="0">
                <a:solidFill>
                  <a:srgbClr val="FF0000"/>
                </a:solidFill>
              </a:rPr>
              <a:t>księga Objawienia św. Jana</a:t>
            </a:r>
          </a:p>
        </p:txBody>
      </p:sp>
    </p:spTree>
    <p:extLst>
      <p:ext uri="{BB962C8B-B14F-4D97-AF65-F5344CB8AC3E}">
        <p14:creationId xmlns:p14="http://schemas.microsoft.com/office/powerpoint/2010/main" val="19803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Życie człowieka	</a:t>
            </a:r>
          </a:p>
        </p:txBody>
      </p:sp>
    </p:spTree>
    <p:extLst>
      <p:ext uri="{BB962C8B-B14F-4D97-AF65-F5344CB8AC3E}">
        <p14:creationId xmlns:p14="http://schemas.microsoft.com/office/powerpoint/2010/main" val="191894817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10A0380-C0F6-F644-9452-BC311B2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Spojrzenie z góry na </a:t>
            </a:r>
            <a:br>
              <a:rPr lang="pl-PL" dirty="0"/>
            </a:br>
            <a:r>
              <a:rPr lang="pl-PL" dirty="0"/>
              <a:t>historię powszechną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389CD0-BB66-0A4F-8D8E-04AD7B260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Materiały pomocnicze do uczenia się historii powszechnej i planu dziejów</a:t>
            </a:r>
          </a:p>
        </p:txBody>
      </p:sp>
    </p:spTree>
    <p:extLst>
      <p:ext uri="{BB962C8B-B14F-4D97-AF65-F5344CB8AC3E}">
        <p14:creationId xmlns:p14="http://schemas.microsoft.com/office/powerpoint/2010/main" val="2871777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D8E972-E328-7E43-8E5F-7357A0BD3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 informacje o kalendarzu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A094C1-5B9A-A84C-9DFA-F5B90579D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Dziś używamy kalendarza gregoriańskiego, od Grzegorza XIII co go wprowadził w 1582, a więc za reformacji.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Kalendarz gregoriański jest to niewielka korekta wcześniej używanego (od 46 p.n.e.) kalendarza juliańskiego (od Juliusza </a:t>
            </a:r>
            <a:r>
              <a:rPr lang="pl-PL" dirty="0" err="1"/>
              <a:t>Cezasa</a:t>
            </a:r>
            <a:r>
              <a:rPr lang="pl-PL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 kalendarzu gregoriańskim nie ma roku 0. W astronomii jest i wtedy 1 p.n.e. w historii jest rokiem 0 w astronomii, a 2 </a:t>
            </a:r>
            <a:r>
              <a:rPr lang="pl-PL" dirty="0" err="1"/>
              <a:t>p.n.e</a:t>
            </a:r>
            <a:r>
              <a:rPr lang="pl-PL" dirty="0"/>
              <a:t> to -1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Pan Jezus prawdopodobnie urodził się pomiędzy 8 p.n.e. a 4 lub 2 p.n.e. ale niektórzy uważają, że może nawet do 6 n.e. ???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Tak czy inaczej mamy więc poważny problem „</a:t>
            </a:r>
            <a:r>
              <a:rPr lang="pl-PL" i="1" dirty="0"/>
              <a:t>zera</a:t>
            </a:r>
            <a:r>
              <a:rPr lang="pl-PL" dirty="0"/>
              <a:t>”.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Dionizjusz Mniejszy w 525, pracujący na polecenie papieża (o ile wtedy byli już papieże) Jana I badał to i to on ustalił „</a:t>
            </a:r>
            <a:r>
              <a:rPr lang="pl-PL" i="1" dirty="0"/>
              <a:t>zero</a:t>
            </a:r>
            <a:r>
              <a:rPr lang="pl-PL" dirty="0"/>
              <a:t>”.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Ten to Dionizy to ustalił, że początek ery chrześcijańskiej na rok 754 ery rzymskiej, czyli od założenia Rzymu.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Kalendarz hebrajski niekoniecznie jest kalendarzem biblijny, ale Żydzi uważają, że w 7 września 2021 roku zacznie się (1 </a:t>
            </a:r>
            <a:r>
              <a:rPr lang="pl-PL" dirty="0" err="1"/>
              <a:t>Tiszri</a:t>
            </a:r>
            <a:r>
              <a:rPr lang="pl-PL" dirty="0"/>
              <a:t>) 5782 rok od Adama</a:t>
            </a:r>
          </a:p>
        </p:txBody>
      </p:sp>
    </p:spTree>
    <p:extLst>
      <p:ext uri="{BB962C8B-B14F-4D97-AF65-F5344CB8AC3E}">
        <p14:creationId xmlns:p14="http://schemas.microsoft.com/office/powerpoint/2010/main" val="33981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4C4648-BB78-4D40-821B-BECEA62C8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Europejskie dzielenie historii na okresy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FED455-B00C-E34F-8B28-F0AF5696A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Starożytność do upadku Rzymu (wiek V, albo VI, lub VII)???</a:t>
            </a:r>
          </a:p>
          <a:p>
            <a:r>
              <a:rPr lang="pl-PL" dirty="0"/>
              <a:t>Średniowiecze do upadku Konstantynopola 1453, ale też </a:t>
            </a:r>
            <a:r>
              <a:rPr lang="pl-PL" dirty="0" err="1"/>
              <a:t>Guttenberg</a:t>
            </a:r>
            <a:r>
              <a:rPr lang="pl-PL" dirty="0"/>
              <a:t>, odkrycie Ameryki, czy reformacja</a:t>
            </a:r>
          </a:p>
          <a:p>
            <a:r>
              <a:rPr lang="pl-PL" dirty="0"/>
              <a:t>Renesans to wiek XVI</a:t>
            </a:r>
          </a:p>
          <a:p>
            <a:r>
              <a:rPr lang="pl-PL" dirty="0"/>
              <a:t>Barok jako coś przejściowego</a:t>
            </a:r>
          </a:p>
          <a:p>
            <a:r>
              <a:rPr lang="pl-PL" dirty="0"/>
              <a:t>Oświecenie</a:t>
            </a:r>
          </a:p>
          <a:p>
            <a:r>
              <a:rPr lang="pl-PL" dirty="0"/>
              <a:t>Romantyzm</a:t>
            </a:r>
          </a:p>
          <a:p>
            <a:r>
              <a:rPr lang="pl-PL" dirty="0"/>
              <a:t>Modernizm</a:t>
            </a:r>
          </a:p>
        </p:txBody>
      </p:sp>
    </p:spTree>
    <p:extLst>
      <p:ext uri="{BB962C8B-B14F-4D97-AF65-F5344CB8AC3E}">
        <p14:creationId xmlns:p14="http://schemas.microsoft.com/office/powerpoint/2010/main" val="4292198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świata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39983" y="5638079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/>
              <a:t>-1000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1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/>
              <a:t>1000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34640" y="5638079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/>
              <a:t>-2000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29296" y="5638079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/>
              <a:t>-3000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398412" y="5638079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/>
              <a:t>1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1066825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/>
              <a:t>2021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601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/>
              <a:t>4000</a:t>
            </a:r>
          </a:p>
        </p:txBody>
      </p:sp>
      <p:sp>
        <p:nvSpPr>
          <p:cNvPr id="36" name="Romb 35"/>
          <p:cNvSpPr/>
          <p:nvPr/>
        </p:nvSpPr>
        <p:spPr bwMode="auto">
          <a:xfrm>
            <a:off x="2794422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P</a:t>
            </a:r>
          </a:p>
        </p:txBody>
      </p:sp>
      <p:grpSp>
        <p:nvGrpSpPr>
          <p:cNvPr id="37" name="Grupa 36"/>
          <p:cNvGrpSpPr/>
          <p:nvPr/>
        </p:nvGrpSpPr>
        <p:grpSpPr>
          <a:xfrm>
            <a:off x="7392144" y="4609198"/>
            <a:ext cx="429376" cy="655918"/>
            <a:chOff x="2957194" y="2798382"/>
            <a:chExt cx="419732" cy="641186"/>
          </a:xfrm>
        </p:grpSpPr>
        <p:sp>
          <p:nvSpPr>
            <p:cNvPr id="49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52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5" name="Romb 54"/>
          <p:cNvSpPr/>
          <p:nvPr/>
        </p:nvSpPr>
        <p:spPr bwMode="auto">
          <a:xfrm>
            <a:off x="246783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U</a:t>
            </a:r>
          </a:p>
        </p:txBody>
      </p:sp>
      <p:sp>
        <p:nvSpPr>
          <p:cNvPr id="56" name="Text Box 4"/>
          <p:cNvSpPr txBox="1">
            <a:spLocks noChangeArrowheads="1"/>
          </p:cNvSpPr>
          <p:nvPr/>
        </p:nvSpPr>
        <p:spPr bwMode="auto">
          <a:xfrm>
            <a:off x="5463359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>
                <a:solidFill>
                  <a:schemeClr val="accent1">
                    <a:lumMod val="75000"/>
                  </a:schemeClr>
                </a:solidFill>
              </a:rPr>
              <a:t>3000</a:t>
            </a:r>
          </a:p>
        </p:txBody>
      </p:sp>
      <p:sp>
        <p:nvSpPr>
          <p:cNvPr id="57" name="Text Box 4"/>
          <p:cNvSpPr txBox="1">
            <a:spLocks noChangeArrowheads="1"/>
          </p:cNvSpPr>
          <p:nvPr/>
        </p:nvSpPr>
        <p:spPr bwMode="auto">
          <a:xfrm>
            <a:off x="9074046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>
                <a:solidFill>
                  <a:schemeClr val="accent1">
                    <a:lumMod val="75000"/>
                  </a:schemeClr>
                </a:solidFill>
              </a:rPr>
              <a:t>5000</a:t>
            </a:r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658016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>
                <a:solidFill>
                  <a:schemeClr val="accent1">
                    <a:lumMod val="75000"/>
                  </a:schemeClr>
                </a:solidFill>
              </a:rPr>
              <a:t>2000</a:t>
            </a:r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1852672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>
                <a:solidFill>
                  <a:schemeClr val="accent1">
                    <a:lumMod val="75000"/>
                  </a:schemeClr>
                </a:solidFill>
              </a:rPr>
              <a:t>1000</a:t>
            </a:r>
          </a:p>
        </p:txBody>
      </p:sp>
      <p:sp>
        <p:nvSpPr>
          <p:cNvPr id="60" name="Text Box 4"/>
          <p:cNvSpPr txBox="1">
            <a:spLocks noChangeArrowheads="1"/>
          </p:cNvSpPr>
          <p:nvPr/>
        </p:nvSpPr>
        <p:spPr bwMode="auto">
          <a:xfrm>
            <a:off x="7268703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>
                <a:solidFill>
                  <a:schemeClr val="accent1">
                    <a:lumMod val="75000"/>
                  </a:schemeClr>
                </a:solidFill>
              </a:rPr>
              <a:t>4000</a:t>
            </a:r>
          </a:p>
        </p:txBody>
      </p:sp>
      <p:sp>
        <p:nvSpPr>
          <p:cNvPr id="61" name="Text Box 4"/>
          <p:cNvSpPr txBox="1">
            <a:spLocks noChangeArrowheads="1"/>
          </p:cNvSpPr>
          <p:nvPr/>
        </p:nvSpPr>
        <p:spPr bwMode="auto">
          <a:xfrm>
            <a:off x="11064552" y="592611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>
                <a:solidFill>
                  <a:schemeClr val="accent1">
                    <a:lumMod val="75000"/>
                  </a:schemeClr>
                </a:solidFill>
              </a:rPr>
              <a:t>5782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74767" y="5926111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b="1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2" name="PoleTekstowe 1"/>
          <p:cNvSpPr txBox="1"/>
          <p:nvPr/>
        </p:nvSpPr>
        <p:spPr>
          <a:xfrm>
            <a:off x="3071664" y="1755140"/>
            <a:ext cx="208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Pierwsze przymierze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2927648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7680176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437225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5" name="Line 6"/>
          <p:cNvSpPr>
            <a:spLocks noChangeShapeType="1"/>
          </p:cNvSpPr>
          <p:nvPr/>
        </p:nvSpPr>
        <p:spPr bwMode="auto">
          <a:xfrm>
            <a:off x="11322004" y="1624988"/>
            <a:ext cx="0" cy="295614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Line 3"/>
          <p:cNvSpPr>
            <a:spLocks noChangeShapeType="1"/>
          </p:cNvSpPr>
          <p:nvPr/>
        </p:nvSpPr>
        <p:spPr bwMode="auto">
          <a:xfrm flipV="1">
            <a:off x="437225" y="1971164"/>
            <a:ext cx="249042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Line 3"/>
          <p:cNvSpPr>
            <a:spLocks noChangeShapeType="1"/>
          </p:cNvSpPr>
          <p:nvPr/>
        </p:nvSpPr>
        <p:spPr bwMode="auto">
          <a:xfrm>
            <a:off x="2927648" y="2124436"/>
            <a:ext cx="8394356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3"/>
          <p:cNvSpPr>
            <a:spLocks noChangeShapeType="1"/>
          </p:cNvSpPr>
          <p:nvPr/>
        </p:nvSpPr>
        <p:spPr bwMode="auto">
          <a:xfrm flipV="1">
            <a:off x="4233863" y="2556520"/>
            <a:ext cx="7088141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3"/>
          <p:cNvSpPr>
            <a:spLocks noChangeShapeType="1"/>
          </p:cNvSpPr>
          <p:nvPr/>
        </p:nvSpPr>
        <p:spPr bwMode="auto">
          <a:xfrm flipV="1">
            <a:off x="5548313" y="3573016"/>
            <a:ext cx="578095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3"/>
          <p:cNvSpPr>
            <a:spLocks noChangeShapeType="1"/>
          </p:cNvSpPr>
          <p:nvPr/>
        </p:nvSpPr>
        <p:spPr bwMode="auto">
          <a:xfrm flipV="1">
            <a:off x="7680176" y="4004156"/>
            <a:ext cx="3656356" cy="90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PoleTekstowe 70"/>
          <p:cNvSpPr txBox="1"/>
          <p:nvPr/>
        </p:nvSpPr>
        <p:spPr>
          <a:xfrm>
            <a:off x="4295127" y="2177896"/>
            <a:ext cx="256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/>
              <a:t>Przymierze z Abrahamem</a:t>
            </a:r>
            <a:endParaRPr lang="pl-PL" dirty="0"/>
          </a:p>
        </p:txBody>
      </p:sp>
      <p:sp>
        <p:nvSpPr>
          <p:cNvPr id="72" name="PoleTekstowe 71"/>
          <p:cNvSpPr txBox="1"/>
          <p:nvPr/>
        </p:nvSpPr>
        <p:spPr>
          <a:xfrm>
            <a:off x="5591944" y="3176716"/>
            <a:ext cx="2300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Przymierze z Dawidem</a:t>
            </a:r>
          </a:p>
        </p:txBody>
      </p:sp>
      <p:sp>
        <p:nvSpPr>
          <p:cNvPr id="73" name="PoleTekstowe 72"/>
          <p:cNvSpPr txBox="1"/>
          <p:nvPr/>
        </p:nvSpPr>
        <p:spPr>
          <a:xfrm>
            <a:off x="7824192" y="3599472"/>
            <a:ext cx="1816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Nowe przymierze</a:t>
            </a:r>
          </a:p>
        </p:txBody>
      </p:sp>
      <p:sp>
        <p:nvSpPr>
          <p:cNvPr id="74" name="Line 3"/>
          <p:cNvSpPr>
            <a:spLocks noChangeShapeType="1"/>
          </p:cNvSpPr>
          <p:nvPr/>
        </p:nvSpPr>
        <p:spPr bwMode="auto">
          <a:xfrm flipV="1">
            <a:off x="191344" y="1755140"/>
            <a:ext cx="25262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Line 3"/>
          <p:cNvSpPr>
            <a:spLocks noChangeShapeType="1"/>
          </p:cNvSpPr>
          <p:nvPr/>
        </p:nvSpPr>
        <p:spPr bwMode="auto">
          <a:xfrm flipV="1">
            <a:off x="4779541" y="3105220"/>
            <a:ext cx="290063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7" name="PoleTekstowe 76"/>
          <p:cNvSpPr txBox="1"/>
          <p:nvPr/>
        </p:nvSpPr>
        <p:spPr>
          <a:xfrm>
            <a:off x="4823172" y="2708920"/>
            <a:ext cx="212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Przymierze Synajskie</a:t>
            </a:r>
          </a:p>
        </p:txBody>
      </p:sp>
    </p:spTree>
    <p:extLst>
      <p:ext uri="{BB962C8B-B14F-4D97-AF65-F5344CB8AC3E}">
        <p14:creationId xmlns:p14="http://schemas.microsoft.com/office/powerpoint/2010/main" val="1125056323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Czasy objawienie, spisania i udostępniania Biblii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854890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356283" y="5704062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93964" y="5704063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-1000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873498" y="570334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426941" y="5703340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0521" y="5704064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-2000</a:t>
            </a:r>
          </a:p>
        </p:txBody>
      </p:sp>
      <p:cxnSp>
        <p:nvCxnSpPr>
          <p:cNvPr id="29" name="Łącznik prosty 28"/>
          <p:cNvCxnSpPr/>
          <p:nvPr/>
        </p:nvCxnSpPr>
        <p:spPr>
          <a:xfrm>
            <a:off x="5446428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8037966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10629503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Line 5"/>
          <p:cNvSpPr>
            <a:spLocks noChangeShapeType="1"/>
          </p:cNvSpPr>
          <p:nvPr/>
        </p:nvSpPr>
        <p:spPr bwMode="auto">
          <a:xfrm>
            <a:off x="1055440" y="3861048"/>
            <a:ext cx="1059272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4" name="Line 5"/>
          <p:cNvSpPr>
            <a:spLocks noChangeShapeType="1"/>
          </p:cNvSpPr>
          <p:nvPr/>
        </p:nvSpPr>
        <p:spPr bwMode="auto">
          <a:xfrm>
            <a:off x="9444039" y="4077072"/>
            <a:ext cx="220412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36" name="Grupa 35"/>
          <p:cNvGrpSpPr/>
          <p:nvPr/>
        </p:nvGrpSpPr>
        <p:grpSpPr>
          <a:xfrm>
            <a:off x="5281082" y="4609198"/>
            <a:ext cx="429376" cy="655918"/>
            <a:chOff x="2957194" y="2798382"/>
            <a:chExt cx="419732" cy="641186"/>
          </a:xfrm>
        </p:grpSpPr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9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2" name="Line 5"/>
          <p:cNvSpPr>
            <a:spLocks noChangeShapeType="1"/>
          </p:cNvSpPr>
          <p:nvPr/>
        </p:nvSpPr>
        <p:spPr bwMode="auto">
          <a:xfrm>
            <a:off x="1055440" y="3573016"/>
            <a:ext cx="3600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-7333159" y="3068960"/>
            <a:ext cx="3600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>
            <a:off x="5710458" y="3556248"/>
            <a:ext cx="38554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264491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Krótki wiek XX i </a:t>
            </a:r>
            <a:r>
              <a:rPr lang="pl-PL"/>
              <a:t>moje żyje</a:t>
            </a:r>
            <a:endParaRPr lang="pl-PL" dirty="0"/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1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6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1940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1920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1900</a:t>
            </a: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5929314" y="2132856"/>
            <a:ext cx="5718852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8048626" y="2132856"/>
            <a:ext cx="359954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cxnSp>
        <p:nvCxnSpPr>
          <p:cNvPr id="3" name="Łącznik prosty 2"/>
          <p:cNvCxnSpPr/>
          <p:nvPr/>
        </p:nvCxnSpPr>
        <p:spPr>
          <a:xfrm flipH="1">
            <a:off x="1487488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H="1">
            <a:off x="3784330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Line 6"/>
          <p:cNvSpPr>
            <a:spLocks noChangeShapeType="1"/>
          </p:cNvSpPr>
          <p:nvPr/>
        </p:nvSpPr>
        <p:spPr bwMode="auto">
          <a:xfrm>
            <a:off x="1984122" y="39070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1984122" y="4216562"/>
            <a:ext cx="180020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>
            <a:off x="3784330" y="39070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4295800" y="4216562"/>
            <a:ext cx="4176464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Text Box 44"/>
          <p:cNvSpPr txBox="1">
            <a:spLocks noChangeArrowheads="1"/>
          </p:cNvSpPr>
          <p:nvPr/>
        </p:nvSpPr>
        <p:spPr bwMode="auto">
          <a:xfrm>
            <a:off x="2041274" y="3933056"/>
            <a:ext cx="1731946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XX lecie między</a:t>
            </a:r>
            <a:endParaRPr kumimoji="0" lang="pl-PL" altLang="pl-PL" sz="1200" dirty="0"/>
          </a:p>
        </p:txBody>
      </p:sp>
      <p:sp>
        <p:nvSpPr>
          <p:cNvPr id="52" name="Text Box 44"/>
          <p:cNvSpPr txBox="1">
            <a:spLocks noChangeArrowheads="1"/>
          </p:cNvSpPr>
          <p:nvPr/>
        </p:nvSpPr>
        <p:spPr bwMode="auto">
          <a:xfrm>
            <a:off x="5951984" y="3933316"/>
            <a:ext cx="1584176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Zależność od ZSRR</a:t>
            </a:r>
            <a:endParaRPr kumimoji="0" lang="pl-PL" altLang="pl-PL" sz="1200" dirty="0"/>
          </a:p>
        </p:txBody>
      </p:sp>
      <p:sp>
        <p:nvSpPr>
          <p:cNvPr id="56" name="Line 9"/>
          <p:cNvSpPr>
            <a:spLocks noChangeShapeType="1"/>
          </p:cNvSpPr>
          <p:nvPr/>
        </p:nvSpPr>
        <p:spPr bwMode="auto">
          <a:xfrm>
            <a:off x="8472264" y="38689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4295800" y="3907000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>
            <a:off x="8510588" y="4216562"/>
            <a:ext cx="313757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" name="Text Box 44"/>
          <p:cNvSpPr txBox="1">
            <a:spLocks noChangeArrowheads="1"/>
          </p:cNvSpPr>
          <p:nvPr/>
        </p:nvSpPr>
        <p:spPr bwMode="auto">
          <a:xfrm>
            <a:off x="9275961" y="393305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III RP</a:t>
            </a:r>
          </a:p>
        </p:txBody>
      </p:sp>
      <p:sp>
        <p:nvSpPr>
          <p:cNvPr id="63" name="Line 6"/>
          <p:cNvSpPr>
            <a:spLocks noChangeShapeType="1"/>
          </p:cNvSpPr>
          <p:nvPr/>
        </p:nvSpPr>
        <p:spPr bwMode="auto">
          <a:xfrm>
            <a:off x="3617508" y="2708920"/>
            <a:ext cx="489308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4" name="Line 6"/>
          <p:cNvSpPr>
            <a:spLocks noChangeShapeType="1"/>
          </p:cNvSpPr>
          <p:nvPr/>
        </p:nvSpPr>
        <p:spPr bwMode="auto">
          <a:xfrm>
            <a:off x="3863752" y="2861320"/>
            <a:ext cx="3888432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5" name="Line 6"/>
          <p:cNvSpPr>
            <a:spLocks noChangeShapeType="1"/>
          </p:cNvSpPr>
          <p:nvPr/>
        </p:nvSpPr>
        <p:spPr bwMode="auto">
          <a:xfrm>
            <a:off x="551383" y="3356992"/>
            <a:ext cx="7827441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Line 6"/>
          <p:cNvSpPr>
            <a:spLocks noChangeShapeType="1"/>
          </p:cNvSpPr>
          <p:nvPr/>
        </p:nvSpPr>
        <p:spPr bwMode="auto">
          <a:xfrm>
            <a:off x="1415480" y="4869160"/>
            <a:ext cx="7095108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60" name="PoleTekstowe 59"/>
          <p:cNvSpPr txBox="1"/>
          <p:nvPr/>
        </p:nvSpPr>
        <p:spPr>
          <a:xfrm>
            <a:off x="5638530" y="1506457"/>
            <a:ext cx="53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✦</a:t>
            </a:r>
          </a:p>
        </p:txBody>
      </p:sp>
      <p:sp>
        <p:nvSpPr>
          <p:cNvPr id="61" name="PoleTekstowe 60"/>
          <p:cNvSpPr txBox="1"/>
          <p:nvPr/>
        </p:nvSpPr>
        <p:spPr>
          <a:xfrm>
            <a:off x="7691353" y="1548081"/>
            <a:ext cx="5313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/>
              <a:t>✧</a:t>
            </a:r>
            <a:endParaRPr lang="pl-PL" sz="3200" dirty="0"/>
          </a:p>
        </p:txBody>
      </p:sp>
      <p:pic>
        <p:nvPicPr>
          <p:cNvPr id="62" name="Obraz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532" y="1630247"/>
            <a:ext cx="327732" cy="327732"/>
          </a:xfrm>
          <a:prstGeom prst="rect">
            <a:avLst/>
          </a:prstGeom>
        </p:spPr>
      </p:pic>
      <p:pic>
        <p:nvPicPr>
          <p:cNvPr id="67" name="Obraz 6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1702644"/>
            <a:ext cx="342774" cy="342774"/>
          </a:xfrm>
          <a:prstGeom prst="rect">
            <a:avLst/>
          </a:prstGeom>
        </p:spPr>
      </p:pic>
      <p:cxnSp>
        <p:nvCxnSpPr>
          <p:cNvPr id="6" name="Łącznik zakrzywiony 5"/>
          <p:cNvCxnSpPr/>
          <p:nvPr/>
        </p:nvCxnSpPr>
        <p:spPr>
          <a:xfrm rot="5400000" flipH="1" flipV="1">
            <a:off x="5515191" y="2343636"/>
            <a:ext cx="537465" cy="29078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Łącznik zakrzywiony 67"/>
          <p:cNvCxnSpPr/>
          <p:nvPr/>
        </p:nvCxnSpPr>
        <p:spPr>
          <a:xfrm rot="5400000" flipH="1" flipV="1">
            <a:off x="3161595" y="2870859"/>
            <a:ext cx="537465" cy="29078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>
            <a:extLst>
              <a:ext uri="{FF2B5EF4-FFF2-40B4-BE49-F238E27FC236}">
                <a16:creationId xmlns:a16="http://schemas.microsoft.com/office/drawing/2014/main" id="{116D3F3A-A09C-E04D-BBB7-2F3C74AEC050}"/>
              </a:ext>
            </a:extLst>
          </p:cNvPr>
          <p:cNvSpPr/>
          <p:nvPr/>
        </p:nvSpPr>
        <p:spPr>
          <a:xfrm>
            <a:off x="3795441" y="4531567"/>
            <a:ext cx="27810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solidFill>
                  <a:schemeClr val="accent4">
                    <a:lumMod val="50000"/>
                  </a:schemeClr>
                </a:solidFill>
              </a:rPr>
              <a:t>To co nazywają XX wiekiem.</a:t>
            </a:r>
          </a:p>
        </p:txBody>
      </p:sp>
    </p:spTree>
    <p:extLst>
      <p:ext uri="{BB962C8B-B14F-4D97-AF65-F5344CB8AC3E}">
        <p14:creationId xmlns:p14="http://schemas.microsoft.com/office/powerpoint/2010/main" val="120671468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9FE1B7-25CE-CD4C-B600-AB729384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 – o co tu chodzi?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9F6F67-99EF-C54A-84C3-472C6782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Materiał do rozważań o czasie, o historii, o historii objawienia, historii świata, Europy i Polski, historii mojej rodziny, i mojej historii</a:t>
            </a:r>
          </a:p>
          <a:p>
            <a:r>
              <a:rPr lang="pl-PL" dirty="0"/>
              <a:t>Pochodzenie slajdów</a:t>
            </a:r>
          </a:p>
          <a:p>
            <a:pPr lvl="1"/>
            <a:r>
              <a:rPr lang="pl-PL" dirty="0"/>
              <a:t>Te osie czasu stworzone są tu i do przerobienia</a:t>
            </a:r>
          </a:p>
          <a:p>
            <a:pPr lvl="1"/>
            <a:r>
              <a:rPr lang="pl-PL" dirty="0" err="1"/>
              <a:t>Metahistoria</a:t>
            </a:r>
            <a:r>
              <a:rPr lang="pl-PL" dirty="0"/>
              <a:t>, dwie drogi życia, i nadzieja….. To pochodzenie innych slajdów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9363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 do dziś przeżyte życie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1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1990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2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2010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1970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5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838200" y="4725144"/>
            <a:ext cx="10809966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5"/>
          <p:cNvSpPr>
            <a:spLocks noChangeShapeType="1"/>
          </p:cNvSpPr>
          <p:nvPr/>
        </p:nvSpPr>
        <p:spPr bwMode="auto">
          <a:xfrm>
            <a:off x="4511824" y="4725144"/>
            <a:ext cx="713634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" name="PoleTekstowe 1"/>
          <p:cNvSpPr txBox="1"/>
          <p:nvPr/>
        </p:nvSpPr>
        <p:spPr>
          <a:xfrm>
            <a:off x="802278" y="2604617"/>
            <a:ext cx="6143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⭐︎☆★✦✧✝︎♰☼✶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551384" y="3987790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✦</a:t>
            </a:r>
          </a:p>
        </p:txBody>
      </p:sp>
      <p:sp>
        <p:nvSpPr>
          <p:cNvPr id="72" name="PoleTekstowe 71"/>
          <p:cNvSpPr txBox="1"/>
          <p:nvPr/>
        </p:nvSpPr>
        <p:spPr>
          <a:xfrm>
            <a:off x="4197872" y="4025062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/>
              <a:t>✧</a:t>
            </a:r>
            <a:endParaRPr lang="pl-PL" sz="40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662" y="4005064"/>
            <a:ext cx="506242" cy="50624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530" y="4077072"/>
            <a:ext cx="529478" cy="529478"/>
          </a:xfrm>
          <a:prstGeom prst="rect">
            <a:avLst/>
          </a:prstGeom>
        </p:spPr>
      </p:pic>
      <p:sp>
        <p:nvSpPr>
          <p:cNvPr id="73" name="PoleTekstowe 72"/>
          <p:cNvSpPr txBox="1"/>
          <p:nvPr/>
        </p:nvSpPr>
        <p:spPr>
          <a:xfrm>
            <a:off x="10736085" y="4033041"/>
            <a:ext cx="760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/>
              <a:t>⭐︎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7357120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135236" y="365591"/>
            <a:ext cx="8189200" cy="946315"/>
          </a:xfrm>
        </p:spPr>
        <p:txBody>
          <a:bodyPr>
            <a:normAutofit/>
          </a:bodyPr>
          <a:lstStyle/>
          <a:p>
            <a:r>
              <a:rPr lang="pl-PL" altLang="pl-PL" b="1" dirty="0">
                <a:solidFill>
                  <a:srgbClr val="FF0000"/>
                </a:solidFill>
              </a:rPr>
              <a:t>Wszystkie obiekty do zachowania !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5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6463121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Ćwiczenia na osi czasu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Dla IPP-KTW, 5 stycznia 2020 r.</a:t>
            </a:r>
          </a:p>
          <a:p>
            <a:r>
              <a:rPr lang="pl-PL" sz="1400" dirty="0"/>
              <a:t>T, A, 2*K, A, J, J +2r = 9</a:t>
            </a:r>
          </a:p>
        </p:txBody>
      </p:sp>
    </p:spTree>
    <p:extLst>
      <p:ext uri="{BB962C8B-B14F-4D97-AF65-F5344CB8AC3E}">
        <p14:creationId xmlns:p14="http://schemas.microsoft.com/office/powerpoint/2010/main" val="2096597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do analiz które dobrze jest znać</a:t>
            </a:r>
          </a:p>
        </p:txBody>
      </p:sp>
      <p:sp>
        <p:nvSpPr>
          <p:cNvPr id="6" name="Symbol zastępczy zawartości 4"/>
          <p:cNvSpPr txBox="1">
            <a:spLocks/>
          </p:cNvSpPr>
          <p:nvPr/>
        </p:nvSpPr>
        <p:spPr>
          <a:xfrm>
            <a:off x="407368" y="980728"/>
            <a:ext cx="3528392" cy="554461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Czasy Abrahama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Czasy Mojżesza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Czasy Sędziów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Król Dawid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Król Salomon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Izajasz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Jeremiasz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Niewola Babilońska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Powstanie Machabeuszy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Założenie Rzymu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Wojny punickie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Koniec republiki rzymskiej i Juliusz Cezar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Upadek Rzymu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Państwo Karolingów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Mieszko I i czasy Piastów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Czasy Jagiellonów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Upadek Konstantynopola</a:t>
            </a:r>
          </a:p>
        </p:txBody>
      </p:sp>
    </p:spTree>
    <p:extLst>
      <p:ext uri="{BB962C8B-B14F-4D97-AF65-F5344CB8AC3E}">
        <p14:creationId xmlns:p14="http://schemas.microsoft.com/office/powerpoint/2010/main" val="3345605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do analiz które dobrze jest znać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3935760" y="980728"/>
            <a:ext cx="3600400" cy="5544616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Zniszczenie świątyni w Jerozolimie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Edykt Konstantyna, Sobór Nicejski, Edykt </a:t>
            </a:r>
            <a:r>
              <a:rPr lang="pl-PL" sz="1800" dirty="0" err="1"/>
              <a:t>Tesaloniczański</a:t>
            </a:r>
            <a:endParaRPr lang="pl-PL" sz="18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św. Augustyn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Mieszko 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Jagiełło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Jan Hus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Gutenberg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Kolumb w Ameryce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upadek Konstantynopola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Erazm, Luter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Zygmunt Stary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Zygmunt August i Konfederacja Warszawska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Sobór Trydencki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Bitwa pod Knyszynem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Potop Szwedzki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Rozbiory Polski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pl-PL" sz="18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789041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Wydarzenia do analiz które dobrze jest znać</a:t>
            </a:r>
          </a:p>
        </p:txBody>
      </p:sp>
      <p:sp>
        <p:nvSpPr>
          <p:cNvPr id="7" name="Symbol zastępczy zawartości 4"/>
          <p:cNvSpPr txBox="1">
            <a:spLocks/>
          </p:cNvSpPr>
          <p:nvPr/>
        </p:nvSpPr>
        <p:spPr>
          <a:xfrm>
            <a:off x="7536160" y="980728"/>
            <a:ext cx="3816424" cy="554461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Zabicie księcia Ferdynanda w Sarajewie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Rewolucja w Rosji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Wojna Polsko-Rosyjska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Powstania Śląskie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Przewrót majowy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Konstytucja majowa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Atak Niemiec na ZSRR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Atak na Pearl Harbour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Alianci w Grecji, na Sycylii, we Włoszech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Utworzenie Armii Andersa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Zbrodnia w Katyniu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Śmierć gen. Sikorskiego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Drugi front za zachodzie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ZSRR buduje bombę atomową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Pierwszy satelita ziemi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Upadek muru w Berlinie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pl-PL" sz="1800" dirty="0"/>
              <a:t>Rozpad ZSRR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746117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świata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795102" y="5833778"/>
            <a:ext cx="56748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2000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53128" y="6337834"/>
            <a:ext cx="18276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743311"/>
              </p:ext>
            </p:extLst>
          </p:nvPr>
        </p:nvGraphicFramePr>
        <p:xfrm>
          <a:off x="3791744" y="913120"/>
          <a:ext cx="8127999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od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stworzenia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wg.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kalendarza Gregoriańskiego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PoleTekstowe 4"/>
          <p:cNvSpPr txBox="1"/>
          <p:nvPr/>
        </p:nvSpPr>
        <p:spPr>
          <a:xfrm>
            <a:off x="270902" y="991551"/>
            <a:ext cx="33614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Wpisz lata na skali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wg kalendarza gregoriańskiego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od stworzenia (kalendarz żydowski)</a:t>
            </a:r>
          </a:p>
          <a:p>
            <a:pPr marL="285750" indent="-285750">
              <a:buFontTx/>
              <a:buChar char="-"/>
            </a:pPr>
            <a:r>
              <a:rPr lang="pl-PL" dirty="0"/>
              <a:t>Zaznacz kluczowe wydarzenia opisane w Biblii</a:t>
            </a:r>
          </a:p>
        </p:txBody>
      </p:sp>
    </p:spTree>
    <p:extLst>
      <p:ext uri="{BB962C8B-B14F-4D97-AF65-F5344CB8AC3E}">
        <p14:creationId xmlns:p14="http://schemas.microsoft.com/office/powerpoint/2010/main" val="406968130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Historia świata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795102" y="5833778"/>
            <a:ext cx="56748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2000</a:t>
            </a:r>
          </a:p>
        </p:txBody>
      </p:sp>
      <p:sp>
        <p:nvSpPr>
          <p:cNvPr id="62" name="Text Box 4"/>
          <p:cNvSpPr txBox="1">
            <a:spLocks noChangeArrowheads="1"/>
          </p:cNvSpPr>
          <p:nvPr/>
        </p:nvSpPr>
        <p:spPr bwMode="auto">
          <a:xfrm>
            <a:off x="153128" y="6337834"/>
            <a:ext cx="182768" cy="331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dirty="0"/>
              <a:t>0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719280"/>
              </p:ext>
            </p:extLst>
          </p:nvPr>
        </p:nvGraphicFramePr>
        <p:xfrm>
          <a:off x="1271464" y="1250634"/>
          <a:ext cx="8127999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073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od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stworzenia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 wg.</a:t>
                      </a:r>
                      <a:r>
                        <a:rPr lang="pl-PL" b="0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kalendarza Gregoriańskiego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Stworzenie świata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około -4000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Potop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1657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około -2400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Abracham</a:t>
                      </a:r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-2000 (-1800?)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3402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Wyjście z Egiptu – Mojżesz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około 2600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-1400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Świątynia Salomona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-966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Zburzenie Świątyni Salomona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Ukrzyżowanie Pana Jezusa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Powstanie państwa Izrael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1948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3491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Czasy objawienie, spisania i udostępniania Biblii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854890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356283" y="5704062"/>
            <a:ext cx="139487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2593964" y="5704063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-1000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873498" y="5703341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426941" y="5703340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0521" y="5704064"/>
            <a:ext cx="445661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-2000</a:t>
            </a:r>
          </a:p>
        </p:txBody>
      </p:sp>
      <p:cxnSp>
        <p:nvCxnSpPr>
          <p:cNvPr id="29" name="Łącznik prosty 28"/>
          <p:cNvCxnSpPr/>
          <p:nvPr/>
        </p:nvCxnSpPr>
        <p:spPr>
          <a:xfrm>
            <a:off x="5446428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29"/>
          <p:cNvCxnSpPr/>
          <p:nvPr/>
        </p:nvCxnSpPr>
        <p:spPr>
          <a:xfrm>
            <a:off x="8037966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Łącznik prosty 30"/>
          <p:cNvCxnSpPr/>
          <p:nvPr/>
        </p:nvCxnSpPr>
        <p:spPr>
          <a:xfrm>
            <a:off x="10629503" y="5332045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36" name="Grupa 35"/>
          <p:cNvGrpSpPr/>
          <p:nvPr/>
        </p:nvGrpSpPr>
        <p:grpSpPr>
          <a:xfrm>
            <a:off x="5281082" y="4609198"/>
            <a:ext cx="429376" cy="655918"/>
            <a:chOff x="2957194" y="2798382"/>
            <a:chExt cx="419732" cy="641186"/>
          </a:xfrm>
        </p:grpSpPr>
        <p:sp>
          <p:nvSpPr>
            <p:cNvPr id="37" name="Line 32"/>
            <p:cNvSpPr>
              <a:spLocks noChangeShapeType="1"/>
            </p:cNvSpPr>
            <p:nvPr/>
          </p:nvSpPr>
          <p:spPr bwMode="auto">
            <a:xfrm>
              <a:off x="2957194" y="3002294"/>
              <a:ext cx="419732" cy="0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49" name="Line 32"/>
            <p:cNvSpPr>
              <a:spLocks noChangeShapeType="1"/>
            </p:cNvSpPr>
            <p:nvPr/>
          </p:nvSpPr>
          <p:spPr bwMode="auto">
            <a:xfrm flipV="1">
              <a:off x="3167060" y="2798382"/>
              <a:ext cx="1" cy="641186"/>
            </a:xfrm>
            <a:prstGeom prst="line">
              <a:avLst/>
            </a:prstGeom>
            <a:noFill/>
            <a:ln w="152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</p:grpSp>
      <p:sp>
        <p:nvSpPr>
          <p:cNvPr id="55" name="Line 5"/>
          <p:cNvSpPr>
            <a:spLocks noChangeShapeType="1"/>
          </p:cNvSpPr>
          <p:nvPr/>
        </p:nvSpPr>
        <p:spPr bwMode="auto">
          <a:xfrm>
            <a:off x="-7333159" y="3068960"/>
            <a:ext cx="36004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aphicFrame>
        <p:nvGraphicFramePr>
          <p:cNvPr id="35" name="Tabela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572588"/>
              </p:ext>
            </p:extLst>
          </p:nvPr>
        </p:nvGraphicFramePr>
        <p:xfrm>
          <a:off x="3791744" y="913120"/>
          <a:ext cx="785642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Mojżesz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Dawid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Izajasz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Apostoł 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0" name="PoleTekstowe 39"/>
          <p:cNvSpPr txBox="1"/>
          <p:nvPr/>
        </p:nvSpPr>
        <p:spPr>
          <a:xfrm>
            <a:off x="270902" y="991551"/>
            <a:ext cx="3361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Określ lata życia autora</a:t>
            </a:r>
          </a:p>
          <a:p>
            <a:pPr marL="285750" indent="-285750">
              <a:buFontTx/>
              <a:buChar char="-"/>
            </a:pPr>
            <a:r>
              <a:rPr lang="pl-PL" dirty="0"/>
              <a:t>Zaznacz czasy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Czasy sędziów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Królestwo Izraela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Niewola Babilońska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Czasy apostolskie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Średniowiecze</a:t>
            </a:r>
          </a:p>
          <a:p>
            <a:pPr marL="742950" lvl="1" indent="-285750">
              <a:buFontTx/>
              <a:buChar char="-"/>
            </a:pPr>
            <a:r>
              <a:rPr lang="pl-PL" dirty="0"/>
              <a:t>Imperium muzułmańskie</a:t>
            </a:r>
          </a:p>
        </p:txBody>
      </p:sp>
    </p:spTree>
    <p:extLst>
      <p:ext uri="{BB962C8B-B14F-4D97-AF65-F5344CB8AC3E}">
        <p14:creationId xmlns:p14="http://schemas.microsoft.com/office/powerpoint/2010/main" val="110195859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Krótki wiek XX i jeszcze trochę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1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6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1940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1920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8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1900</a:t>
            </a:r>
          </a:p>
        </p:txBody>
      </p:sp>
      <p:cxnSp>
        <p:nvCxnSpPr>
          <p:cNvPr id="3" name="Łącznik prosty 2"/>
          <p:cNvCxnSpPr/>
          <p:nvPr/>
        </p:nvCxnSpPr>
        <p:spPr>
          <a:xfrm flipH="1">
            <a:off x="1487488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/>
          <p:cNvCxnSpPr/>
          <p:nvPr/>
        </p:nvCxnSpPr>
        <p:spPr>
          <a:xfrm flipH="1">
            <a:off x="3784330" y="5445224"/>
            <a:ext cx="511470" cy="0"/>
          </a:xfrm>
          <a:prstGeom prst="line">
            <a:avLst/>
          </a:prstGeom>
          <a:ln w="279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1415480" y="6093296"/>
            <a:ext cx="6912768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graphicFrame>
        <p:nvGraphicFramePr>
          <p:cNvPr id="61" name="Tabela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652428"/>
              </p:ext>
            </p:extLst>
          </p:nvPr>
        </p:nvGraphicFramePr>
        <p:xfrm>
          <a:off x="3791744" y="913120"/>
          <a:ext cx="785642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2" name="PoleTekstowe 61"/>
          <p:cNvSpPr txBox="1"/>
          <p:nvPr/>
        </p:nvSpPr>
        <p:spPr>
          <a:xfrm>
            <a:off x="270902" y="991551"/>
            <a:ext cx="336146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Wskaż kluczowe dla świata wydarzenia w XX wieku</a:t>
            </a:r>
          </a:p>
          <a:p>
            <a:pPr marL="285750" indent="-285750">
              <a:buFontTx/>
              <a:buChar char="-"/>
            </a:pPr>
            <a:r>
              <a:rPr lang="pl-PL" dirty="0"/>
              <a:t>Zaznacz ważne daty dla siebie i swoich rodziców, dziadków</a:t>
            </a:r>
          </a:p>
          <a:p>
            <a:pPr marL="285750" indent="-285750">
              <a:buFontTx/>
              <a:buChar char="-"/>
            </a:pPr>
            <a:r>
              <a:rPr lang="pl-PL" dirty="0"/>
              <a:t>Ile lat miał „krótki wiek XX”?</a:t>
            </a:r>
          </a:p>
        </p:txBody>
      </p:sp>
    </p:spTree>
    <p:extLst>
      <p:ext uri="{BB962C8B-B14F-4D97-AF65-F5344CB8AC3E}">
        <p14:creationId xmlns:p14="http://schemas.microsoft.com/office/powerpoint/2010/main" val="104663434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BB6841-9C7D-FD4E-AC8D-5C06BA357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48564E-B4B5-E042-B794-8A61FCDD3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αιων</a:t>
            </a:r>
            <a:r>
              <a:rPr lang="el-GR" dirty="0"/>
              <a:t> </a:t>
            </a:r>
            <a:r>
              <a:rPr lang="pl-PL" b="1" dirty="0" err="1"/>
              <a:t>aiōn</a:t>
            </a:r>
            <a:r>
              <a:rPr lang="pl-PL" dirty="0"/>
              <a:t> 165 </a:t>
            </a:r>
          </a:p>
          <a:p>
            <a:endParaRPr lang="pl-PL" dirty="0"/>
          </a:p>
          <a:p>
            <a:r>
              <a:rPr lang="el-GR" dirty="0" err="1"/>
              <a:t>καιρος</a:t>
            </a:r>
            <a:r>
              <a:rPr lang="el-GR" dirty="0"/>
              <a:t> </a:t>
            </a:r>
            <a:r>
              <a:rPr lang="pl-PL" b="1" dirty="0" err="1"/>
              <a:t>kairos</a:t>
            </a:r>
            <a:r>
              <a:rPr lang="pl-PL" dirty="0"/>
              <a:t> 2540</a:t>
            </a:r>
          </a:p>
          <a:p>
            <a:endParaRPr lang="pl-PL" dirty="0"/>
          </a:p>
          <a:p>
            <a:r>
              <a:rPr lang="el-GR" dirty="0" err="1"/>
              <a:t>χρονος</a:t>
            </a:r>
            <a:r>
              <a:rPr lang="el-GR" dirty="0"/>
              <a:t> </a:t>
            </a:r>
            <a:r>
              <a:rPr lang="pl-PL" b="1" dirty="0" err="1"/>
              <a:t>chronos</a:t>
            </a:r>
            <a:r>
              <a:rPr lang="pl-PL" dirty="0"/>
              <a:t> 5550</a:t>
            </a:r>
          </a:p>
          <a:p>
            <a:endParaRPr lang="pl-PL" dirty="0"/>
          </a:p>
          <a:p>
            <a:r>
              <a:rPr lang="pl-PL" dirty="0" err="1"/>
              <a:t>Tempus</a:t>
            </a:r>
            <a:r>
              <a:rPr lang="pl-PL" dirty="0"/>
              <a:t> </a:t>
            </a:r>
            <a:r>
              <a:rPr lang="pl-PL" dirty="0" err="1"/>
              <a:t>fugit</a:t>
            </a:r>
            <a:r>
              <a:rPr lang="pl-PL" dirty="0"/>
              <a:t> - czas ucieka.</a:t>
            </a:r>
          </a:p>
        </p:txBody>
      </p:sp>
    </p:spTree>
    <p:extLst>
      <p:ext uri="{BB962C8B-B14F-4D97-AF65-F5344CB8AC3E}">
        <p14:creationId xmlns:p14="http://schemas.microsoft.com/office/powerpoint/2010/main" val="30093784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Moje, do dziś przeżyte życie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5465631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1990</a:t>
            </a: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9076320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2010</a:t>
            </a:r>
          </a:p>
        </p:txBody>
      </p:sp>
      <p:sp>
        <p:nvSpPr>
          <p:cNvPr id="48" name="Text Box 4"/>
          <p:cNvSpPr txBox="1">
            <a:spLocks noChangeArrowheads="1"/>
          </p:cNvSpPr>
          <p:nvPr/>
        </p:nvSpPr>
        <p:spPr bwMode="auto">
          <a:xfrm>
            <a:off x="366028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1980</a:t>
            </a:r>
          </a:p>
        </p:txBody>
      </p:sp>
      <p:sp>
        <p:nvSpPr>
          <p:cNvPr id="50" name="Text Box 4"/>
          <p:cNvSpPr txBox="1">
            <a:spLocks noChangeArrowheads="1"/>
          </p:cNvSpPr>
          <p:nvPr/>
        </p:nvSpPr>
        <p:spPr bwMode="auto">
          <a:xfrm>
            <a:off x="1854944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1970</a:t>
            </a: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7270975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2000</a:t>
            </a:r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10881662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2020</a:t>
            </a: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49599" y="5638079"/>
            <a:ext cx="394364" cy="239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1960</a:t>
            </a:r>
          </a:p>
        </p:txBody>
      </p:sp>
      <p:sp>
        <p:nvSpPr>
          <p:cNvPr id="67" name="PoleTekstowe 66"/>
          <p:cNvSpPr txBox="1"/>
          <p:nvPr/>
        </p:nvSpPr>
        <p:spPr>
          <a:xfrm>
            <a:off x="108674" y="1924907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✦</a:t>
            </a:r>
          </a:p>
        </p:txBody>
      </p:sp>
      <p:sp>
        <p:nvSpPr>
          <p:cNvPr id="72" name="PoleTekstowe 71"/>
          <p:cNvSpPr txBox="1"/>
          <p:nvPr/>
        </p:nvSpPr>
        <p:spPr>
          <a:xfrm>
            <a:off x="108674" y="2398447"/>
            <a:ext cx="743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/>
              <a:t>✧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51" y="3140968"/>
            <a:ext cx="506242" cy="506242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03" y="3249297"/>
            <a:ext cx="529478" cy="529478"/>
          </a:xfrm>
          <a:prstGeom prst="rect">
            <a:avLst/>
          </a:prstGeom>
        </p:spPr>
      </p:pic>
      <p:sp>
        <p:nvSpPr>
          <p:cNvPr id="73" name="PoleTekstowe 72"/>
          <p:cNvSpPr txBox="1"/>
          <p:nvPr/>
        </p:nvSpPr>
        <p:spPr>
          <a:xfrm>
            <a:off x="1442540" y="3165969"/>
            <a:ext cx="760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/>
              <a:t>⭐︎</a:t>
            </a:r>
            <a:endParaRPr lang="pl-PL" sz="4000" dirty="0"/>
          </a:p>
        </p:txBody>
      </p:sp>
      <p:graphicFrame>
        <p:nvGraphicFramePr>
          <p:cNvPr id="52" name="Tabela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64828"/>
              </p:ext>
            </p:extLst>
          </p:nvPr>
        </p:nvGraphicFramePr>
        <p:xfrm>
          <a:off x="3791744" y="913120"/>
          <a:ext cx="785642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1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Kluczowe wydarzenie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l-PL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7" name="PoleTekstowe 56"/>
          <p:cNvSpPr txBox="1"/>
          <p:nvPr/>
        </p:nvSpPr>
        <p:spPr>
          <a:xfrm>
            <a:off x="270902" y="991551"/>
            <a:ext cx="33614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Zadanie:</a:t>
            </a:r>
          </a:p>
          <a:p>
            <a:pPr marL="285750" indent="-285750">
              <a:buFontTx/>
              <a:buChar char="-"/>
            </a:pPr>
            <a:r>
              <a:rPr lang="pl-PL" dirty="0"/>
              <a:t>Umieść ikonki na osi</a:t>
            </a:r>
          </a:p>
          <a:p>
            <a:pPr marL="285750" indent="-285750">
              <a:buFontTx/>
              <a:buChar char="-"/>
            </a:pPr>
            <a:r>
              <a:rPr lang="pl-PL" dirty="0"/>
              <a:t>Stwórz inne ikonki</a:t>
            </a:r>
          </a:p>
        </p:txBody>
      </p:sp>
    </p:spTree>
    <p:extLst>
      <p:ext uri="{BB962C8B-B14F-4D97-AF65-F5344CB8AC3E}">
        <p14:creationId xmlns:p14="http://schemas.microsoft.com/office/powerpoint/2010/main" val="1693434887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10A0380-C0F6-F644-9452-BC311B2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Wycieczka historyczna do Krakowa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389CD0-BB66-0A4F-8D8E-04AD7B260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5462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F294F6-C29E-F747-ABA3-3FF17C51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Spacer przez wieki i po Krakowie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F016AA-A857-3E40-9748-53BCD71EC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Przez X – wzgórze Wawelskie, i stare kopce</a:t>
            </a:r>
          </a:p>
          <a:p>
            <a:r>
              <a:rPr lang="pl-PL" dirty="0"/>
              <a:t>XII – </a:t>
            </a:r>
          </a:p>
          <a:p>
            <a:r>
              <a:rPr lang="pl-PL" dirty="0"/>
              <a:t>XIII</a:t>
            </a:r>
          </a:p>
          <a:p>
            <a:r>
              <a:rPr lang="pl-PL" dirty="0"/>
              <a:t>XIV – akademia? </a:t>
            </a:r>
            <a:r>
              <a:rPr lang="pl-PL" dirty="0" err="1"/>
              <a:t>Colegium</a:t>
            </a:r>
            <a:r>
              <a:rPr lang="pl-PL" dirty="0"/>
              <a:t> </a:t>
            </a:r>
            <a:r>
              <a:rPr lang="pl-PL" dirty="0" err="1"/>
              <a:t>majus</a:t>
            </a:r>
            <a:r>
              <a:rPr lang="pl-PL" dirty="0"/>
              <a:t>?</a:t>
            </a:r>
          </a:p>
          <a:p>
            <a:r>
              <a:rPr lang="pl-PL" dirty="0"/>
              <a:t>XV – założenie nowego miasta i kościół mariacki</a:t>
            </a:r>
          </a:p>
          <a:p>
            <a:r>
              <a:rPr lang="pl-PL" dirty="0"/>
              <a:t>XVI – sukiennice</a:t>
            </a:r>
          </a:p>
          <a:p>
            <a:r>
              <a:rPr lang="pl-PL" dirty="0"/>
              <a:t>XVII – barok ? ale też więc i jezuici</a:t>
            </a:r>
          </a:p>
          <a:p>
            <a:r>
              <a:rPr lang="pl-PL" dirty="0"/>
              <a:t>XVIII</a:t>
            </a:r>
          </a:p>
          <a:p>
            <a:r>
              <a:rPr lang="pl-PL" dirty="0"/>
              <a:t>XIX – kopiec Kościuszki, forty, aleje</a:t>
            </a:r>
          </a:p>
          <a:p>
            <a:r>
              <a:rPr lang="pl-PL" dirty="0"/>
              <a:t>XX – modernizm lat 30-tych i …</a:t>
            </a:r>
          </a:p>
        </p:txBody>
      </p:sp>
    </p:spTree>
    <p:extLst>
      <p:ext uri="{BB962C8B-B14F-4D97-AF65-F5344CB8AC3E}">
        <p14:creationId xmlns:p14="http://schemas.microsoft.com/office/powerpoint/2010/main" val="36242736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710A0380-C0F6-F644-9452-BC311B225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Coś do AP ale tylko zalążek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5389CD0-BB66-0A4F-8D8E-04AD7B260E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9325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Dzieje się </a:t>
            </a:r>
            <a:r>
              <a:rPr lang="mr-IN" dirty="0"/>
              <a:t>…</a:t>
            </a:r>
            <a:r>
              <a:rPr lang="pl-PL" dirty="0"/>
              <a:t>.</a:t>
            </a:r>
          </a:p>
        </p:txBody>
      </p:sp>
      <p:cxnSp>
        <p:nvCxnSpPr>
          <p:cNvPr id="38" name="Łącznik prosty 37"/>
          <p:cNvCxnSpPr/>
          <p:nvPr/>
        </p:nvCxnSpPr>
        <p:spPr>
          <a:xfrm>
            <a:off x="26335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Łącznik prosty 38"/>
          <p:cNvCxnSpPr/>
          <p:nvPr/>
        </p:nvCxnSpPr>
        <p:spPr>
          <a:xfrm>
            <a:off x="206869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prosty 39"/>
          <p:cNvCxnSpPr/>
          <p:nvPr/>
        </p:nvCxnSpPr>
        <p:spPr>
          <a:xfrm>
            <a:off x="387404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/>
          <p:cNvCxnSpPr/>
          <p:nvPr/>
        </p:nvCxnSpPr>
        <p:spPr>
          <a:xfrm>
            <a:off x="567938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748473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Łącznik prosty 42"/>
          <p:cNvCxnSpPr/>
          <p:nvPr/>
        </p:nvCxnSpPr>
        <p:spPr>
          <a:xfrm>
            <a:off x="9290077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>
            <a:off x="11095422" y="5278039"/>
            <a:ext cx="0" cy="360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270902" y="5494063"/>
            <a:ext cx="11377264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Romb 35"/>
          <p:cNvSpPr/>
          <p:nvPr/>
        </p:nvSpPr>
        <p:spPr bwMode="auto">
          <a:xfrm>
            <a:off x="2794422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P</a:t>
            </a:r>
          </a:p>
        </p:txBody>
      </p:sp>
      <p:sp>
        <p:nvSpPr>
          <p:cNvPr id="55" name="Romb 54"/>
          <p:cNvSpPr/>
          <p:nvPr/>
        </p:nvSpPr>
        <p:spPr bwMode="auto">
          <a:xfrm>
            <a:off x="246783" y="4801918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U</a:t>
            </a:r>
          </a:p>
        </p:txBody>
      </p:sp>
      <p:sp>
        <p:nvSpPr>
          <p:cNvPr id="8" name="Owal 7"/>
          <p:cNvSpPr/>
          <p:nvPr/>
        </p:nvSpPr>
        <p:spPr>
          <a:xfrm>
            <a:off x="2189626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/>
              <a:t>1</a:t>
            </a:r>
          </a:p>
        </p:txBody>
      </p:sp>
      <p:sp>
        <p:nvSpPr>
          <p:cNvPr id="78" name="Owal 77"/>
          <p:cNvSpPr/>
          <p:nvPr/>
        </p:nvSpPr>
        <p:spPr>
          <a:xfrm>
            <a:off x="3118180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/>
              <a:t>2</a:t>
            </a:r>
          </a:p>
        </p:txBody>
      </p:sp>
      <p:sp>
        <p:nvSpPr>
          <p:cNvPr id="79" name="Owal 78"/>
          <p:cNvSpPr/>
          <p:nvPr/>
        </p:nvSpPr>
        <p:spPr>
          <a:xfrm>
            <a:off x="4046734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3</a:t>
            </a:r>
          </a:p>
        </p:txBody>
      </p:sp>
      <p:sp>
        <p:nvSpPr>
          <p:cNvPr id="80" name="Owal 79"/>
          <p:cNvSpPr/>
          <p:nvPr/>
        </p:nvSpPr>
        <p:spPr>
          <a:xfrm>
            <a:off x="4975288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4</a:t>
            </a:r>
          </a:p>
        </p:txBody>
      </p:sp>
      <p:sp>
        <p:nvSpPr>
          <p:cNvPr id="81" name="Owal 80"/>
          <p:cNvSpPr/>
          <p:nvPr/>
        </p:nvSpPr>
        <p:spPr>
          <a:xfrm>
            <a:off x="5903842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5</a:t>
            </a:r>
          </a:p>
        </p:txBody>
      </p:sp>
      <p:sp>
        <p:nvSpPr>
          <p:cNvPr id="82" name="Owal 81"/>
          <p:cNvSpPr/>
          <p:nvPr/>
        </p:nvSpPr>
        <p:spPr>
          <a:xfrm>
            <a:off x="6832396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6</a:t>
            </a:r>
          </a:p>
        </p:txBody>
      </p:sp>
      <p:sp>
        <p:nvSpPr>
          <p:cNvPr id="83" name="Owal 82"/>
          <p:cNvSpPr/>
          <p:nvPr/>
        </p:nvSpPr>
        <p:spPr>
          <a:xfrm>
            <a:off x="7760950" y="1484784"/>
            <a:ext cx="567298" cy="56729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7</a:t>
            </a:r>
          </a:p>
        </p:txBody>
      </p:sp>
      <p:sp>
        <p:nvSpPr>
          <p:cNvPr id="86" name="Owal 85"/>
          <p:cNvSpPr/>
          <p:nvPr/>
        </p:nvSpPr>
        <p:spPr>
          <a:xfrm>
            <a:off x="4565890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7" name="Owal 86"/>
          <p:cNvSpPr/>
          <p:nvPr/>
        </p:nvSpPr>
        <p:spPr>
          <a:xfrm>
            <a:off x="5494444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8" name="Owal 87"/>
          <p:cNvSpPr/>
          <p:nvPr/>
        </p:nvSpPr>
        <p:spPr>
          <a:xfrm>
            <a:off x="6422998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9" name="Owal 88"/>
          <p:cNvSpPr/>
          <p:nvPr/>
        </p:nvSpPr>
        <p:spPr>
          <a:xfrm>
            <a:off x="7351552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0" name="Owal 89"/>
          <p:cNvSpPr/>
          <p:nvPr/>
        </p:nvSpPr>
        <p:spPr>
          <a:xfrm>
            <a:off x="8280106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91" name="Owal 90"/>
          <p:cNvSpPr/>
          <p:nvPr/>
        </p:nvSpPr>
        <p:spPr>
          <a:xfrm>
            <a:off x="9208660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92" name="Owal 91"/>
          <p:cNvSpPr/>
          <p:nvPr/>
        </p:nvSpPr>
        <p:spPr>
          <a:xfrm>
            <a:off x="10137214" y="3581782"/>
            <a:ext cx="567298" cy="567298"/>
          </a:xfrm>
          <a:prstGeom prst="ellips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3" name="Line 5"/>
          <p:cNvSpPr>
            <a:spLocks noChangeShapeType="1"/>
          </p:cNvSpPr>
          <p:nvPr/>
        </p:nvSpPr>
        <p:spPr bwMode="auto">
          <a:xfrm flipH="1">
            <a:off x="4871861" y="2060847"/>
            <a:ext cx="2524327" cy="1520934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H="1">
            <a:off x="5800415" y="2060848"/>
            <a:ext cx="1855887" cy="152093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5" name="Line 5"/>
          <p:cNvSpPr>
            <a:spLocks noChangeShapeType="1"/>
          </p:cNvSpPr>
          <p:nvPr/>
        </p:nvSpPr>
        <p:spPr bwMode="auto">
          <a:xfrm flipH="1">
            <a:off x="6728967" y="2052082"/>
            <a:ext cx="1239235" cy="1529699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6" name="Line 5"/>
          <p:cNvSpPr>
            <a:spLocks noChangeShapeType="1"/>
          </p:cNvSpPr>
          <p:nvPr/>
        </p:nvSpPr>
        <p:spPr bwMode="auto">
          <a:xfrm flipH="1">
            <a:off x="7657522" y="2052081"/>
            <a:ext cx="310680" cy="1540661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5"/>
          <p:cNvSpPr>
            <a:spLocks noChangeShapeType="1"/>
          </p:cNvSpPr>
          <p:nvPr/>
        </p:nvSpPr>
        <p:spPr bwMode="auto">
          <a:xfrm>
            <a:off x="7968201" y="2052080"/>
            <a:ext cx="617873" cy="152970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8" name="Line 5"/>
          <p:cNvSpPr>
            <a:spLocks noChangeShapeType="1"/>
          </p:cNvSpPr>
          <p:nvPr/>
        </p:nvSpPr>
        <p:spPr bwMode="auto">
          <a:xfrm>
            <a:off x="7968201" y="2052079"/>
            <a:ext cx="1546424" cy="152970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5"/>
          <p:cNvSpPr>
            <a:spLocks noChangeShapeType="1"/>
          </p:cNvSpPr>
          <p:nvPr/>
        </p:nvSpPr>
        <p:spPr bwMode="auto">
          <a:xfrm>
            <a:off x="7968201" y="2052079"/>
            <a:ext cx="2474978" cy="1540663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724235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3392" y="1122363"/>
            <a:ext cx="10730408" cy="2387600"/>
          </a:xfrm>
        </p:spPr>
        <p:txBody>
          <a:bodyPr>
            <a:normAutofit/>
          </a:bodyPr>
          <a:lstStyle/>
          <a:p>
            <a:r>
              <a:rPr lang="pl-PL" dirty="0"/>
              <a:t>Co się dzieje </a:t>
            </a:r>
            <a:r>
              <a:rPr lang="pl-PL"/>
              <a:t>z ludźmi </a:t>
            </a:r>
            <a:r>
              <a:rPr lang="pl-PL" dirty="0"/>
              <a:t>po </a:t>
            </a:r>
            <a:r>
              <a:rPr lang="pl-PL"/>
              <a:t>śmierci?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Wyciąg z prezentacji</a:t>
            </a:r>
          </a:p>
          <a:p>
            <a:r>
              <a:rPr lang="pl-PL" dirty="0"/>
              <a:t>Nadzieja - Wersja 2.4 z października 2019</a:t>
            </a:r>
          </a:p>
          <a:p>
            <a:r>
              <a:rPr lang="pl-PL" dirty="0">
                <a:hlinkClick r:id="rId3"/>
              </a:rPr>
              <a:t>wojtek@pp.org.pl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0526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Życie człowieka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Tekstowe 29"/>
          <p:cNvSpPr txBox="1"/>
          <p:nvPr/>
        </p:nvSpPr>
        <p:spPr>
          <a:xfrm>
            <a:off x="493984" y="4834758"/>
            <a:ext cx="91865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Ważne punkty w życiu człowieka:</a:t>
            </a:r>
          </a:p>
          <a:p>
            <a:r>
              <a:rPr lang="pl-PL" dirty="0"/>
              <a:t>#1. Człowiek się rodzi</a:t>
            </a:r>
          </a:p>
          <a:p>
            <a:r>
              <a:rPr lang="pl-PL" dirty="0"/>
              <a:t>#2. Człowiek żyje na ziemi.</a:t>
            </a:r>
          </a:p>
          <a:p>
            <a:r>
              <a:rPr lang="pl-PL" dirty="0"/>
              <a:t>#3. Człowiek umiera zstępując do krainy umarłych (hebr. </a:t>
            </a:r>
            <a:r>
              <a:rPr lang="pl-PL" i="1" dirty="0" err="1"/>
              <a:t>szeol</a:t>
            </a:r>
            <a:r>
              <a:rPr lang="pl-PL" dirty="0"/>
              <a:t>, gr. </a:t>
            </a:r>
            <a:r>
              <a:rPr lang="pl-PL" i="1" dirty="0"/>
              <a:t>hades</a:t>
            </a:r>
            <a:r>
              <a:rPr lang="pl-PL" dirty="0"/>
              <a:t>).</a:t>
            </a:r>
          </a:p>
          <a:p>
            <a:r>
              <a:rPr lang="pl-PL" dirty="0"/>
              <a:t>#4. Człowiek zmartwychwstaje.</a:t>
            </a:r>
          </a:p>
          <a:p>
            <a:r>
              <a:rPr lang="pl-PL" dirty="0"/>
              <a:t>#5. Zmartwychwstały staje przez Wielkim Białym Tronem gdzie otrzymuje sprawiedliwy wyrok.</a:t>
            </a:r>
          </a:p>
        </p:txBody>
      </p:sp>
      <p:sp>
        <p:nvSpPr>
          <p:cNvPr id="31" name="Oval 26"/>
          <p:cNvSpPr>
            <a:spLocks noChangeArrowheads="1"/>
          </p:cNvSpPr>
          <p:nvPr/>
        </p:nvSpPr>
        <p:spPr bwMode="auto">
          <a:xfrm>
            <a:off x="8486775" y="34642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32" name="Oval 28"/>
          <p:cNvSpPr>
            <a:spLocks noChangeArrowheads="1"/>
          </p:cNvSpPr>
          <p:nvPr/>
        </p:nvSpPr>
        <p:spPr bwMode="auto">
          <a:xfrm>
            <a:off x="3381145" y="3841752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8227220" y="407818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34" name="Oval 30"/>
          <p:cNvSpPr>
            <a:spLocks noChangeArrowheads="1"/>
          </p:cNvSpPr>
          <p:nvPr/>
        </p:nvSpPr>
        <p:spPr bwMode="auto">
          <a:xfrm>
            <a:off x="4418012" y="395843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35" name="Oval 29"/>
          <p:cNvSpPr>
            <a:spLocks noChangeArrowheads="1"/>
          </p:cNvSpPr>
          <p:nvPr/>
        </p:nvSpPr>
        <p:spPr bwMode="auto">
          <a:xfrm>
            <a:off x="5559971" y="40227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2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8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9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6" name="Sześcian 35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873399638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/>
              <a:t>Podsumowanie: Siedem wydarzeń </a:t>
            </a:r>
            <a:br>
              <a:rPr lang="pl-PL" altLang="pl-PL"/>
            </a:br>
            <a:r>
              <a:rPr lang="pl-PL" altLang="pl-PL"/>
              <a:t>zaplanowanych w </a:t>
            </a:r>
            <a:r>
              <a:rPr lang="pl-PL" altLang="pl-PL" dirty="0"/>
              <a:t>życiu ucznia Jezusa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163040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649940"/>
            <a:ext cx="7886700" cy="203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800" dirty="0"/>
              <a:t>#</a:t>
            </a:r>
            <a:r>
              <a:rPr lang="pl-PL" altLang="x-none" sz="1800" dirty="0">
                <a:latin typeface="+mn-lt"/>
                <a:ea typeface="+mn-ea"/>
                <a:cs typeface="+mn-cs"/>
              </a:rPr>
              <a:t>0. Nowe narodzenie (ale to już było).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#1. Śmierć, bo raczej umrę.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#2. W nowym ciele moje zmartwychwstanie.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#3. Rozliczenie służby przed Trybunałem Pana Jezusa.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#4. Wesele Baranka, bo jestem zaproszony.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#5. Powrót z Jezusem na ziemię.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#6. Objęcie dziedzictwa i z Królem królowanie.</a:t>
            </a:r>
            <a:br>
              <a:rPr lang="pl-PL" altLang="x-none" sz="1800" dirty="0">
                <a:latin typeface="+mn-lt"/>
                <a:ea typeface="+mn-ea"/>
                <a:cs typeface="+mn-cs"/>
              </a:rPr>
            </a:br>
            <a:r>
              <a:rPr lang="pl-PL" altLang="x-none" sz="1800" dirty="0">
                <a:latin typeface="+mn-lt"/>
                <a:ea typeface="+mn-ea"/>
                <a:cs typeface="+mn-cs"/>
              </a:rPr>
              <a:t>#7. Pojawienie się Nowego Nieba i Nowej Ziemi.</a:t>
            </a:r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0</a:t>
            </a: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/>
                <a:t>Kościół </a:t>
              </a:r>
              <a:r>
                <a:rPr lang="mr-IN" altLang="pl-PL" sz="1050" dirty="0"/>
                <a:t>–</a:t>
              </a:r>
              <a:r>
                <a:rPr lang="pl-PL" altLang="pl-PL" sz="1050" dirty="0"/>
                <a:t> Ciało Chrystusa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Ogród Eden</a:t>
            </a:r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Niebo</a:t>
            </a:r>
            <a:br>
              <a:rPr kumimoji="0" lang="pl-PL" altLang="pl-PL" sz="1200"/>
            </a:br>
            <a:r>
              <a:rPr kumimoji="0" lang="pl-PL" altLang="pl-PL" sz="1200"/>
              <a:t> </a:t>
            </a:r>
            <a:r>
              <a:rPr kumimoji="0" lang="pl-PL" altLang="pl-PL" sz="1200" dirty="0"/>
              <a:t>i </a:t>
            </a:r>
            <a:r>
              <a:rPr kumimoji="0" lang="pl-PL" altLang="pl-PL" sz="120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21264397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9FE1B7-25CE-CD4C-B600-AB7293841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Greckie pojęcia opisujące czas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9F6F67-99EF-C54A-84C3-472C67822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Chronos, </a:t>
            </a:r>
            <a:r>
              <a:rPr lang="pl-PL" dirty="0" err="1"/>
              <a:t>kairos</a:t>
            </a:r>
            <a:r>
              <a:rPr lang="pl-PL" dirty="0"/>
              <a:t>, </a:t>
            </a:r>
            <a:r>
              <a:rPr lang="pl-PL" dirty="0" err="1"/>
              <a:t>aion</a:t>
            </a:r>
            <a:r>
              <a:rPr lang="pl-PL" dirty="0"/>
              <a:t> – te trzy pojęcia zarysowują grecką wykładnię czasu w jej wieloaspektowości i różnorodności, którą wykład nasz ma ambicję uchwycić.</a:t>
            </a:r>
          </a:p>
          <a:p>
            <a:r>
              <a:rPr lang="el-GR" b="1" dirty="0" err="1"/>
              <a:t>αιων</a:t>
            </a:r>
            <a:r>
              <a:rPr lang="el-GR" b="1" dirty="0"/>
              <a:t> </a:t>
            </a:r>
            <a:r>
              <a:rPr lang="pl-PL" b="1" dirty="0" err="1"/>
              <a:t>aiōn</a:t>
            </a:r>
            <a:r>
              <a:rPr lang="pl-PL" b="1" dirty="0"/>
              <a:t> 165 </a:t>
            </a:r>
          </a:p>
          <a:p>
            <a:r>
              <a:rPr lang="pl-PL" dirty="0" err="1"/>
              <a:t>Aion</a:t>
            </a:r>
            <a:r>
              <a:rPr lang="pl-PL" dirty="0"/>
              <a:t> opisuje czas jako trwanie, wiek, wieczność. Wieczność będzie tu podstawowym znaczeniem i w tym też sensie używa tego terminu Platon w swoim </a:t>
            </a:r>
            <a:r>
              <a:rPr lang="pl-PL" dirty="0" err="1"/>
              <a:t>Timajosie</a:t>
            </a:r>
            <a:r>
              <a:rPr lang="pl-PL" dirty="0"/>
              <a:t>, gdy chce opisać sposób bycia najwyższych zasad i idei, a także Heraklit w swoim zagadkowym „osiemnastym fragmencie”. </a:t>
            </a:r>
            <a:r>
              <a:rPr lang="pl-PL" dirty="0" err="1"/>
              <a:t>Aion</a:t>
            </a:r>
            <a:r>
              <a:rPr lang="pl-PL" dirty="0"/>
              <a:t> może również jednak oznaczać wiek w sensie pewnego interwału czasowego; może wówczas – jak u Hezjoda, ale też jak w judeochrześcijańskiej wykładni dziejów – oznaczać pewną epokę, erę historyczną, ale może też opisywać wiek danej rzeczy o czasowym sposobie bycia, czyli np. wiek bytu ludzkiego: dzieciństwo, dojrzałość, starość.</a:t>
            </a:r>
            <a:endParaRPr lang="pl-PL" b="1" dirty="0"/>
          </a:p>
          <a:p>
            <a:r>
              <a:rPr lang="el-GR" b="1" dirty="0" err="1"/>
              <a:t>χρονος</a:t>
            </a:r>
            <a:r>
              <a:rPr lang="el-GR" b="1" dirty="0"/>
              <a:t> </a:t>
            </a:r>
            <a:r>
              <a:rPr lang="pl-PL" b="1" dirty="0" err="1"/>
              <a:t>chronos</a:t>
            </a:r>
            <a:r>
              <a:rPr lang="pl-PL" b="1" dirty="0"/>
              <a:t> 5550</a:t>
            </a:r>
          </a:p>
          <a:p>
            <a:r>
              <a:rPr lang="pl-PL" b="1" dirty="0"/>
              <a:t>Chronos to czas ujęty jako ciągłość;</a:t>
            </a:r>
            <a:r>
              <a:rPr lang="pl-PL" dirty="0"/>
              <a:t> wyraża ilościowy aspekt trwania, sekwencyjny porządek zdarzeń, możliwy dzięki rozumieniu czasu jako przepływu równych jednostek; dzięki temu właśnie może opisać czas w jego funkcji miary względem tego, co od czasu jest różne, ale co podlega zmianie. Gdy Arystoteles w IV księdze Fizyki poszukuje określenia istoty czasu jako miary, która zarazem pozwoliłaby mu zachować ontologiczną odrębność czasu, </a:t>
            </a:r>
            <a:r>
              <a:rPr lang="pl-PL" dirty="0" err="1"/>
              <a:t>chronos</a:t>
            </a:r>
            <a:r>
              <a:rPr lang="pl-PL" dirty="0"/>
              <a:t> stanowi dla niego podstawowe pojęcie.</a:t>
            </a:r>
          </a:p>
          <a:p>
            <a:r>
              <a:rPr lang="el-GR" b="1" dirty="0" err="1"/>
              <a:t>καιρος</a:t>
            </a:r>
            <a:r>
              <a:rPr lang="el-GR" b="1" dirty="0"/>
              <a:t> </a:t>
            </a:r>
            <a:r>
              <a:rPr lang="pl-PL" b="1" dirty="0" err="1"/>
              <a:t>kairos</a:t>
            </a:r>
            <a:r>
              <a:rPr lang="el-GR" b="1" dirty="0"/>
              <a:t> </a:t>
            </a:r>
            <a:r>
              <a:rPr lang="pl-PL" b="1" dirty="0"/>
              <a:t>2540</a:t>
            </a:r>
            <a:endParaRPr lang="el-GR" b="1" dirty="0"/>
          </a:p>
          <a:p>
            <a:r>
              <a:rPr lang="pl-PL" b="1" dirty="0" err="1"/>
              <a:t>Kairos</a:t>
            </a:r>
            <a:r>
              <a:rPr lang="pl-PL" dirty="0"/>
              <a:t> to „ten oto”, „ten właściwy” czas, odpowiedni moment do działania, stworzony przez okazję i niepowtarzalne, przemijające okoliczności. </a:t>
            </a:r>
            <a:r>
              <a:rPr lang="pl-PL" dirty="0" err="1"/>
              <a:t>Kairos</a:t>
            </a:r>
            <a:r>
              <a:rPr lang="pl-PL" dirty="0"/>
              <a:t> będzie zatem oznaczał krytyczny, decydujący moment, chwilę jedyną spośród wielu, chwilę doskonałą, dramatyczny, zawiązany na mgnienie oka splot okoliczności, losu i gotowości do działania.</a:t>
            </a:r>
          </a:p>
        </p:txBody>
      </p:sp>
    </p:spTree>
    <p:extLst>
      <p:ext uri="{BB962C8B-B14F-4D97-AF65-F5344CB8AC3E}">
        <p14:creationId xmlns:p14="http://schemas.microsoft.com/office/powerpoint/2010/main" val="177220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Przyjście Jezusa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5647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E88841-45F0-C64C-96C4-1744FA078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Przyjście Jezusa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195E13-DF87-414D-A0A9-8369B466F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pl-PL" dirty="0"/>
          </a:p>
          <a:p>
            <a:r>
              <a:rPr lang="pl-PL" dirty="0"/>
              <a:t>Zapowiedź 1:7</a:t>
            </a:r>
          </a:p>
          <a:p>
            <a:pPr lvl="1"/>
            <a:r>
              <a:rPr lang="pl-PL" b="1" i="1" dirty="0"/>
              <a:t>Oto przychodzi</a:t>
            </a:r>
            <a:r>
              <a:rPr lang="pl-PL" i="1" dirty="0"/>
              <a:t> z obłokami i ujrzy Go każde oko i ci, którzy Go przebili; i uderzą się w piersi przez wzgląd na Niego wszystkie pokolenia ziemi. </a:t>
            </a:r>
          </a:p>
          <a:p>
            <a:r>
              <a:rPr lang="pl-PL" dirty="0"/>
              <a:t>Historia</a:t>
            </a:r>
          </a:p>
          <a:p>
            <a:pPr lvl="1"/>
            <a:r>
              <a:rPr lang="pl-PL" dirty="0"/>
              <a:t>Zapowiedz w historii</a:t>
            </a:r>
          </a:p>
          <a:p>
            <a:pPr lvl="2"/>
            <a:r>
              <a:rPr lang="pl-PL" i="1" dirty="0"/>
              <a:t> </a:t>
            </a:r>
            <a:r>
              <a:rPr lang="pl-PL" b="1" i="1" baseline="30000" dirty="0"/>
              <a:t>(8) </a:t>
            </a:r>
            <a:r>
              <a:rPr lang="pl-PL" i="1" dirty="0"/>
              <a:t>Ja jestem Alfa i Omega, początek i koniec, mówi Pan, który jest i był, i który </a:t>
            </a:r>
            <a:r>
              <a:rPr lang="pl-PL" b="1" i="1" dirty="0"/>
              <a:t>przychodzi</a:t>
            </a:r>
            <a:r>
              <a:rPr lang="pl-PL" i="1" dirty="0"/>
              <a:t>, Wszechmogący.</a:t>
            </a:r>
          </a:p>
          <a:p>
            <a:pPr lvl="1"/>
            <a:r>
              <a:rPr lang="pl-PL" dirty="0"/>
              <a:t>Wypełnienie</a:t>
            </a:r>
          </a:p>
          <a:p>
            <a:pPr lvl="2"/>
            <a:r>
              <a:rPr lang="pl-PL" b="1" i="1" baseline="30000" dirty="0"/>
              <a:t> (11) </a:t>
            </a:r>
            <a:r>
              <a:rPr lang="pl-PL" i="1" dirty="0"/>
              <a:t>I widziałem otwarte niebo, a oto biały koń; a Ten, który na nim siedzi, nazywa się Wierny i Prawdziwy, i w sprawiedliwości sądzi i walczy. </a:t>
            </a:r>
            <a:r>
              <a:rPr lang="pl-PL" b="1" i="1" baseline="30000" dirty="0"/>
              <a:t>(12) </a:t>
            </a:r>
            <a:r>
              <a:rPr lang="pl-PL" i="1" dirty="0"/>
              <a:t>A oczy Jego jak płomień ognia, i na głowie Jego wiele koron; i miał napisane imię, którego nikt nie zna, tylko On sam. </a:t>
            </a:r>
            <a:r>
              <a:rPr lang="pl-PL" b="1" i="1" baseline="30000" dirty="0"/>
              <a:t>(13) </a:t>
            </a:r>
            <a:r>
              <a:rPr lang="pl-PL" i="1" dirty="0"/>
              <a:t>I odziany był w szatę zanurzoną we krwi, a imię, którym Go zwą – Słowo Boże. </a:t>
            </a:r>
            <a:r>
              <a:rPr lang="pl-PL" b="1" i="1" baseline="30000" dirty="0"/>
              <a:t>(14) </a:t>
            </a:r>
            <a:r>
              <a:rPr lang="pl-PL" i="1" dirty="0"/>
              <a:t>I wojska w niebie podążały za Nim na białych koniach, obleczone w cienki len, biały i czysty. </a:t>
            </a:r>
            <a:r>
              <a:rPr lang="pl-PL" b="1" i="1" baseline="30000" dirty="0"/>
              <a:t>(15) </a:t>
            </a:r>
            <a:r>
              <a:rPr lang="pl-PL" i="1" dirty="0"/>
              <a:t>A z Jego ust wychodzi ostry miecz, aby nim wymierzyć cios narodom; i sam będzie je pasł laską żelazną, i sam depcze tłocznię wina zapalczywości i gniewu Boga Wszechmogącego. </a:t>
            </a:r>
            <a:r>
              <a:rPr lang="pl-PL" b="1" i="1" baseline="30000" dirty="0"/>
              <a:t>(16) </a:t>
            </a:r>
            <a:r>
              <a:rPr lang="pl-PL" i="1" dirty="0"/>
              <a:t>I ma na szacie i na swoim biodrze wypisane imię: Król królów i Pan panów. </a:t>
            </a:r>
            <a:r>
              <a:rPr lang="pl-PL" b="1" i="1" baseline="30000" dirty="0"/>
              <a:t>(17) </a:t>
            </a:r>
            <a:r>
              <a:rPr lang="pl-PL" i="1" dirty="0"/>
              <a:t>I zobaczyłem jednego anioła stojącego w słońcu, i zawołał potężnym głosem, mówiąc wszystkim ptakom latającym środkiem nieba: Przyjdźcie i zgromadźcie się na wieczerzę wielkiego Boga. </a:t>
            </a:r>
            <a:r>
              <a:rPr lang="pl-PL" b="1" i="1" baseline="30000" dirty="0"/>
              <a:t>(18) </a:t>
            </a:r>
            <a:r>
              <a:rPr lang="pl-PL" i="1" dirty="0"/>
              <a:t>Abyście jedli ciała królów i ciała wodzów, i ciała mocarzy, i ciała koni, i tych, którzy siedzą na nich, i ciała wszystkich wolnych, a także i niewolników, małych i wielkich. </a:t>
            </a:r>
            <a:r>
              <a:rPr lang="pl-PL" b="1" i="1" baseline="30000" dirty="0"/>
              <a:t>(19) </a:t>
            </a:r>
            <a:r>
              <a:rPr lang="pl-PL" i="1" dirty="0"/>
              <a:t>I zobaczyłem dzikie zwierzę i królów ziemi, i wojska ich zebrane, aby stoczyć bitwę z siedzącym na koniu i z Jego wojskiem. </a:t>
            </a:r>
            <a:r>
              <a:rPr lang="pl-PL" b="1" i="1" baseline="30000" dirty="0"/>
              <a:t>(20) </a:t>
            </a:r>
            <a:r>
              <a:rPr lang="pl-PL" i="1" dirty="0"/>
              <a:t>I pojmane zostało dzikie zwierzę i z nim fałszywy prorok, który przed nim czynił cudowne znaki, którymi zwiódł tych, którzy przyjęli znamię dzikiego zwierzęcia i oddawali pokłon jego obrazowi. Obaj żywcem zostali wrzuceni do jeziora ognia, płonącego siarką. </a:t>
            </a:r>
            <a:r>
              <a:rPr lang="pl-PL" b="1" i="1" baseline="30000" dirty="0"/>
              <a:t>(21) </a:t>
            </a:r>
            <a:r>
              <a:rPr lang="pl-PL" i="1" dirty="0"/>
              <a:t>A pozostali zostali pobici przez siedzącego na koniu, mieczem wychodzącym z Jego ust, i wszystkie ptaki nasyciły się ich ciałami.</a:t>
            </a:r>
          </a:p>
          <a:p>
            <a:pPr lvl="1"/>
            <a:r>
              <a:rPr lang="pl-PL" dirty="0"/>
              <a:t>Podsumowanie historii</a:t>
            </a:r>
          </a:p>
          <a:p>
            <a:pPr lvl="2"/>
            <a:r>
              <a:rPr lang="pl-PL" i="1" dirty="0"/>
              <a:t>I rzekł mi: </a:t>
            </a:r>
            <a:r>
              <a:rPr lang="pl-PL" b="1" i="1" dirty="0"/>
              <a:t>Stało się</a:t>
            </a:r>
            <a:r>
              <a:rPr lang="pl-PL" i="1" dirty="0"/>
              <a:t>.</a:t>
            </a:r>
          </a:p>
          <a:p>
            <a:r>
              <a:rPr lang="pl-PL" dirty="0"/>
              <a:t>Ponowna zapowiedź poza historią</a:t>
            </a:r>
          </a:p>
          <a:p>
            <a:pPr lvl="1"/>
            <a:r>
              <a:rPr lang="pl-PL" i="1" dirty="0"/>
              <a:t>"</a:t>
            </a:r>
            <a:r>
              <a:rPr lang="pl-PL" b="1" i="1" baseline="30000" dirty="0"/>
              <a:t> (12) </a:t>
            </a:r>
            <a:r>
              <a:rPr lang="pl-PL" i="1" dirty="0"/>
              <a:t>I oto </a:t>
            </a:r>
            <a:r>
              <a:rPr lang="pl-PL" b="1" i="1" dirty="0"/>
              <a:t>przychodzę</a:t>
            </a:r>
            <a:r>
              <a:rPr lang="pl-PL" i="1" dirty="0"/>
              <a:t> śpiesznie, a zapłata moja jest ze mną, aby oddać każdemu zgodnie z tym jakie będzie jego dzieło. </a:t>
            </a:r>
            <a:r>
              <a:rPr lang="pl-PL" b="1" i="1" baseline="30000" dirty="0"/>
              <a:t>(13) </a:t>
            </a:r>
            <a:r>
              <a:rPr lang="pl-PL" i="1" dirty="0"/>
              <a:t>Ja jestem Alfa i Omega, początek i koniec, pierwszy i ostatni."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349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Struktura księgi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02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F448151-65D0-F54C-BBB7-14967714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Ogłosznie</a:t>
            </a:r>
            <a:r>
              <a:rPr lang="pl-PL" dirty="0"/>
              <a:t> dla KFC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9960406-BE19-0341-AE23-63777B59B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/>
              <a:t>Kto z Was ma ochotę na wyjątkowo silną siłownię w sobotę, tj. 5 lutego? (UWAGA: zmiana daty - 5 lutego!)</a:t>
            </a:r>
          </a:p>
          <a:p>
            <a:pPr marL="0" indent="0">
              <a:buNone/>
            </a:pPr>
            <a:r>
              <a:rPr lang="pl-PL" dirty="0"/>
              <a:t>Dlaczego zapraszam - bo w ostatni piątek, razem z Tomkiem Rogowskim i osobami z jego ekipy spokojnie przerobiliśmy całe Objawienie Janowie patrząc na nie z góry, ale też pamiętając o wielu szczegółach. Wyszło bardzo fajnie, spodobało mi się, i chcę znowu. I chcę z Wami.</a:t>
            </a:r>
          </a:p>
          <a:p>
            <a:pPr marL="0" indent="0">
              <a:buNone/>
            </a:pPr>
            <a:r>
              <a:rPr lang="pl-PL" dirty="0"/>
              <a:t>Co więc proponuję.</a:t>
            </a:r>
          </a:p>
          <a:p>
            <a:pPr marL="0" indent="0">
              <a:buNone/>
            </a:pPr>
            <a:r>
              <a:rPr lang="pl-PL" dirty="0"/>
              <a:t>spotkanie w </a:t>
            </a:r>
            <a:r>
              <a:rPr lang="pl-PL" dirty="0" err="1"/>
              <a:t>Corowku</a:t>
            </a:r>
            <a:r>
              <a:rPr lang="pl-PL" dirty="0"/>
              <a:t> na Krzywej, o 15.oo (ale nie wiem, czy może nie warto by wcześniej?) Proszę o opinie.</a:t>
            </a:r>
          </a:p>
          <a:p>
            <a:pPr marL="0" indent="0">
              <a:buNone/>
            </a:pPr>
            <a:r>
              <a:rPr lang="pl-PL" dirty="0"/>
              <a:t>napój liturgiczny w postaci ciepłego kakao, a potem do roboty</a:t>
            </a:r>
          </a:p>
          <a:p>
            <a:pPr marL="0" indent="0">
              <a:buNone/>
            </a:pPr>
            <a:r>
              <a:rPr lang="pl-PL" dirty="0"/>
              <a:t>robota polega na czytaniu, ale wg. pewnego planu, tak aby nie zgubić się w szczegółach</a:t>
            </a:r>
          </a:p>
          <a:p>
            <a:pPr marL="0" indent="0">
              <a:buNone/>
            </a:pPr>
            <a:r>
              <a:rPr lang="pl-PL" dirty="0"/>
              <a:t>ale najpierw sprawdzimy czy możemy czytać Objawienie, tj. czy mamy odpowiednie predyspozycje ku temu (Ap1:1)</a:t>
            </a:r>
          </a:p>
          <a:p>
            <a:pPr marL="0" indent="0">
              <a:buNone/>
            </a:pPr>
            <a:r>
              <a:rPr lang="pl-PL" dirty="0"/>
              <a:t>a potem polecimy wg. planu, zaznaczając na liście rozdziałów te, w których już wiemy co jest napisane</a:t>
            </a:r>
          </a:p>
          <a:p>
            <a:pPr marL="0" indent="0">
              <a:buNone/>
            </a:pPr>
            <a:r>
              <a:rPr lang="pl-PL" dirty="0"/>
              <a:t>na koniec jeszcze raz początek i koniec księgi Objawienia (1 i 22b) aby sprawdzić jakie Pan Bóg ma dla nas błogosławieństwa</a:t>
            </a:r>
          </a:p>
          <a:p>
            <a:pPr marL="0" indent="0">
              <a:buNone/>
            </a:pPr>
            <a:r>
              <a:rPr lang="pl-PL" dirty="0"/>
              <a:t>i zakończymy sprawdzając czy jest to spójne z planem Boga, który objawiony jest w Liście do Efezjan.</a:t>
            </a:r>
          </a:p>
          <a:p>
            <a:pPr marL="0" indent="0">
              <a:buNone/>
            </a:pPr>
            <a:r>
              <a:rPr lang="pl-PL" dirty="0"/>
              <a:t>no i zjemy zupę, a może zjemy coś jeszcze o ile coś jeszcze do nas przyjdzie, albo ktoś coś przyniesie.</a:t>
            </a:r>
          </a:p>
          <a:p>
            <a:pPr marL="0" indent="0">
              <a:buNone/>
            </a:pPr>
            <a:r>
              <a:rPr lang="pl-PL" dirty="0"/>
              <a:t>dobrze by </a:t>
            </a:r>
            <a:r>
              <a:rPr lang="pl-PL" dirty="0" err="1"/>
              <a:t>bylo</a:t>
            </a:r>
            <a:r>
              <a:rPr lang="pl-PL" dirty="0"/>
              <a:t> zakończyć przed 24.oo albo 23.oo albo 22.oo pamiętając, że niektórych wypada odwieść, bo późno i może być im trudno.</a:t>
            </a:r>
          </a:p>
          <a:p>
            <a:pPr marL="0" indent="0">
              <a:buNone/>
            </a:pPr>
            <a:r>
              <a:rPr lang="pl-PL" dirty="0"/>
              <a:t>A więc kto chce?</a:t>
            </a:r>
          </a:p>
          <a:p>
            <a:pPr marL="0" indent="0">
              <a:buNone/>
            </a:pPr>
            <a:r>
              <a:rPr lang="pl-PL" dirty="0"/>
              <a:t>I jedna rzecz - jak ktoś chce to dobrze aby przed sobotą, co najmniej raz (albo i dwa razy) przesłuchał sobie w audiobooku całą księgę. To jest godzinka ale zapewniam, że warto. Na YT są dostępne UBG i EIB, jak by co to służę plikami MP3.</a:t>
            </a:r>
          </a:p>
          <a:p>
            <a:pPr marL="0" indent="0">
              <a:buNone/>
            </a:pPr>
            <a:r>
              <a:rPr lang="pl-PL" dirty="0"/>
              <a:t>Kto chce może tez przeczytać sobie całość, albo </a:t>
            </a:r>
            <a:r>
              <a:rPr lang="pl-PL" dirty="0" err="1"/>
              <a:t>przynajmnie</a:t>
            </a:r>
            <a:r>
              <a:rPr lang="pl-PL" dirty="0"/>
              <a:t> fragmenty, które wskażę.</a:t>
            </a:r>
          </a:p>
          <a:p>
            <a:pPr marL="0" indent="0">
              <a:buNone/>
            </a:pPr>
            <a:r>
              <a:rPr lang="pl-PL" dirty="0"/>
              <a:t>No dobrze - propozycja padła, a teraz zbieram opinie.</a:t>
            </a:r>
          </a:p>
          <a:p>
            <a:pPr marL="0" indent="0">
              <a:buNone/>
            </a:pPr>
            <a:r>
              <a:rPr lang="pl-PL" dirty="0"/>
              <a:t>Dodam tylko, że celem całej tej pracy będzie poznać Objawienie Janowe na tyle, aby </a:t>
            </a:r>
            <a:r>
              <a:rPr lang="pl-PL" dirty="0" err="1"/>
              <a:t>rozumięć</a:t>
            </a:r>
            <a:r>
              <a:rPr lang="pl-PL" dirty="0"/>
              <a:t> strukturę księgi, widzieć spójność z jej celem (zapisany w 1:1) i nie bać się, gdyż będziemy razem rozumieć co </a:t>
            </a:r>
            <a:r>
              <a:rPr lang="pl-PL" dirty="0" err="1"/>
              <a:t>muszi</a:t>
            </a:r>
            <a:r>
              <a:rPr lang="pl-PL" dirty="0"/>
              <a:t> się stać wkrótce.</a:t>
            </a:r>
          </a:p>
          <a:p>
            <a:pPr marL="0" indent="0">
              <a:buNone/>
            </a:pPr>
            <a:r>
              <a:rPr lang="pl-PL" dirty="0"/>
              <a:t>*********</a:t>
            </a:r>
          </a:p>
          <a:p>
            <a:pPr marL="0" indent="0">
              <a:buNone/>
            </a:pPr>
            <a:r>
              <a:rPr lang="pl-PL" dirty="0"/>
              <a:t>Plan czytania (póki co bez szczegółów):</a:t>
            </a:r>
          </a:p>
          <a:p>
            <a:pPr marL="0" indent="0">
              <a:buNone/>
            </a:pPr>
            <a:r>
              <a:rPr lang="pl-PL" dirty="0"/>
              <a:t>Przeczytać tak aby zrozumieć panoramę całego objawienia, to co nazywam </a:t>
            </a:r>
            <a:r>
              <a:rPr lang="pl-PL" dirty="0" err="1"/>
              <a:t>metahistorią</a:t>
            </a:r>
            <a:r>
              <a:rPr lang="pl-PL" dirty="0"/>
              <a:t> wszechświata</a:t>
            </a:r>
          </a:p>
          <a:p>
            <a:pPr marL="0" indent="0">
              <a:buNone/>
            </a:pPr>
            <a:r>
              <a:rPr lang="pl-PL" dirty="0"/>
              <a:t>fragmenty z Gen 1 i Gen 2</a:t>
            </a:r>
          </a:p>
          <a:p>
            <a:pPr marL="0" indent="0">
              <a:buNone/>
            </a:pPr>
            <a:r>
              <a:rPr lang="pl-PL" dirty="0"/>
              <a:t>przeczytamy Gen 3 i przypomnimy sobie co tam się działo</a:t>
            </a:r>
          </a:p>
          <a:p>
            <a:pPr marL="0" indent="0">
              <a:buNone/>
            </a:pPr>
            <a:r>
              <a:rPr lang="pl-PL" dirty="0"/>
              <a:t>kilka wybranych myśli z </a:t>
            </a:r>
            <a:r>
              <a:rPr lang="pl-PL" dirty="0" err="1"/>
              <a:t>Jeremiarza</a:t>
            </a:r>
            <a:r>
              <a:rPr lang="pl-PL" dirty="0"/>
              <a:t>, </a:t>
            </a:r>
            <a:r>
              <a:rPr lang="pl-PL" dirty="0" err="1"/>
              <a:t>LIstu</a:t>
            </a:r>
            <a:r>
              <a:rPr lang="pl-PL" dirty="0"/>
              <a:t> do Rzymian, i może jeszcze czegoś z Ewangelii - prawda o świecie</a:t>
            </a:r>
          </a:p>
          <a:p>
            <a:pPr marL="0" indent="0">
              <a:buNone/>
            </a:pPr>
            <a:r>
              <a:rPr lang="pl-PL" dirty="0"/>
              <a:t>domkniemy to co czytamy Objawieniem czytając rozdział 21 i kawałek 22, a potem 20, a potem 19, a potem </a:t>
            </a:r>
            <a:r>
              <a:rPr lang="pl-PL" dirty="0" err="1"/>
              <a:t>koncówkę</a:t>
            </a:r>
            <a:r>
              <a:rPr lang="pl-PL" dirty="0"/>
              <a:t> z 18, 17, 15, i 11.</a:t>
            </a:r>
          </a:p>
          <a:p>
            <a:pPr marL="0" indent="0">
              <a:buNone/>
            </a:pPr>
            <a:r>
              <a:rPr lang="pl-PL" dirty="0"/>
              <a:t>W tym momencie będziemy mieli już pełny obraz panoramy, więc czas przejść do szczegółów</a:t>
            </a:r>
          </a:p>
          <a:p>
            <a:pPr marL="0" indent="0">
              <a:buNone/>
            </a:pPr>
            <a:r>
              <a:rPr lang="pl-PL" dirty="0"/>
              <a:t>przeczytamy więc te miejsca w Objawieniu, w których ukazane jest niego i reakcja istot tam przebywających na działanie Boga. (4, 5, 11, 15, 19)</a:t>
            </a:r>
          </a:p>
          <a:p>
            <a:pPr marL="0" indent="0">
              <a:buNone/>
            </a:pPr>
            <a:r>
              <a:rPr lang="pl-PL" dirty="0"/>
              <a:t>i to będzie ten moment, abyśmy poszukali miejsca w którym jesteśmy, albo wydarzeń, które nas w </a:t>
            </a:r>
            <a:r>
              <a:rPr lang="pl-PL" dirty="0" err="1"/>
              <a:t>nabliższym</a:t>
            </a:r>
            <a:r>
              <a:rPr lang="pl-PL" dirty="0"/>
              <a:t> czasie czekają (12,. 13, 14)</a:t>
            </a:r>
          </a:p>
          <a:p>
            <a:pPr marL="0" indent="0">
              <a:buNone/>
            </a:pPr>
            <a:r>
              <a:rPr lang="pl-PL" dirty="0"/>
              <a:t>spojrzeć na koniec złych: 11, 15, 16</a:t>
            </a:r>
          </a:p>
          <a:p>
            <a:pPr marL="0" indent="0">
              <a:buNone/>
            </a:pPr>
            <a:r>
              <a:rPr lang="pl-PL" dirty="0"/>
              <a:t>spojrzeć na szczegółowy koniec złych: 17, 18</a:t>
            </a:r>
          </a:p>
          <a:p>
            <a:pPr marL="0" indent="0">
              <a:buNone/>
            </a:pPr>
            <a:r>
              <a:rPr lang="pl-PL" dirty="0"/>
              <a:t>Jak starczy czasu, albo w przerwach to przeczytamy Listy do Kościołów</a:t>
            </a:r>
          </a:p>
          <a:p>
            <a:pPr marL="0" indent="0">
              <a:buNone/>
            </a:pPr>
            <a:r>
              <a:rPr lang="pl-PL" dirty="0"/>
              <a:t>No i policzymy do 1, 2, 3, 4, … 144… tysięcy, oraz pomnożymy 42 * 3,5 tak aby wyszło 1260</a:t>
            </a:r>
          </a:p>
        </p:txBody>
      </p:sp>
    </p:spTree>
    <p:extLst>
      <p:ext uri="{BB962C8B-B14F-4D97-AF65-F5344CB8AC3E}">
        <p14:creationId xmlns:p14="http://schemas.microsoft.com/office/powerpoint/2010/main" val="1950638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CF448151-65D0-F54C-BBB7-149677142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czytania (póki co bez szczegółów):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A9960406-BE19-0341-AE23-63777B59B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Plan czytania (póki co bez szczegółów):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Przeczytać tak aby zrozumieć panoramę całego objawienia, to co nazywam </a:t>
            </a:r>
            <a:r>
              <a:rPr lang="pl-PL" dirty="0" err="1"/>
              <a:t>metahistorią</a:t>
            </a:r>
            <a:r>
              <a:rPr lang="pl-PL" dirty="0"/>
              <a:t> wszechświata fragmenty z Gen 1 i Gen 2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przeczytamy Gen 3 i przypomnimy sobie co tam się działo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kilka wybranych myśli z </a:t>
            </a:r>
            <a:r>
              <a:rPr lang="pl-PL" dirty="0" err="1"/>
              <a:t>Jeremiarza</a:t>
            </a:r>
            <a:r>
              <a:rPr lang="pl-PL" dirty="0"/>
              <a:t>, </a:t>
            </a:r>
            <a:r>
              <a:rPr lang="pl-PL" dirty="0" err="1"/>
              <a:t>LIstu</a:t>
            </a:r>
            <a:r>
              <a:rPr lang="pl-PL" dirty="0"/>
              <a:t> do Rzymian, i może jeszcze czegoś z Ewangelii - prawda o świecie domkniemy to co czytamy Objawieniem czytając rozdział 21 i kawałek 22, a potem 20, a potem 19, a potem </a:t>
            </a:r>
            <a:r>
              <a:rPr lang="pl-PL" dirty="0" err="1"/>
              <a:t>koncówkę</a:t>
            </a:r>
            <a:r>
              <a:rPr lang="pl-PL" dirty="0"/>
              <a:t> z 18, 17, 15, i 11.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 tym momencie będziemy mieli już pełny obraz panoramy, więc czas przejść do szczegółów przeczytamy więc te miejsca w Objawieniu, w których ukazane jest niego i reakcja istot tam przebywających na działanie Boga. (4, 5, 11, 15, 19) i to będzie ten moment, abyśmy poszukali miejsca w którym jesteśmy, albo wydarzeń, które nas w </a:t>
            </a:r>
            <a:r>
              <a:rPr lang="pl-PL" dirty="0" err="1"/>
              <a:t>nabliższym</a:t>
            </a:r>
            <a:r>
              <a:rPr lang="pl-PL" dirty="0"/>
              <a:t> czasie czekają (12,. 13, 14)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spojrzeć na koniec złych: 11, 15, 16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spojrzeć na szczegółowy koniec złych: 17, 18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Jak starczy czasu, albo w przerwach to przeczytamy Listy do Kościołów</a:t>
            </a:r>
          </a:p>
          <a:p>
            <a:pPr marL="0" indent="0">
              <a:buNone/>
            </a:pPr>
            <a:endParaRPr lang="pl-PL"/>
          </a:p>
          <a:p>
            <a:pPr marL="0" indent="0">
              <a:buNone/>
            </a:pPr>
            <a:r>
              <a:rPr lang="pl-PL"/>
              <a:t>No </a:t>
            </a:r>
            <a:r>
              <a:rPr lang="pl-PL" dirty="0"/>
              <a:t>i policzymy do 1, 2, 3, 4, … 144… tysięcy, oraz pomnożymy 42 * 3,5 tak aby wyszło 1260</a:t>
            </a:r>
          </a:p>
        </p:txBody>
      </p:sp>
    </p:spTree>
    <p:extLst>
      <p:ext uri="{BB962C8B-B14F-4D97-AF65-F5344CB8AC3E}">
        <p14:creationId xmlns:p14="http://schemas.microsoft.com/office/powerpoint/2010/main" val="3087150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-10-12 nadzieja 2.4 do pracy.pptx" id="{AC7887EA-FAA5-9649-A45B-49945F44BAD3}" vid="{ACC63CBF-E077-6546-A97A-0B88CD43E1DB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_Szablon dla W34 v 2.40</Template>
  <TotalTime>5181</TotalTime>
  <Words>3365</Words>
  <Application>Microsoft Macintosh PowerPoint</Application>
  <PresentationFormat>Panoramiczny</PresentationFormat>
  <Paragraphs>476</Paragraphs>
  <Slides>37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3" baseType="lpstr">
      <vt:lpstr>Arial</vt:lpstr>
      <vt:lpstr>Calibri</vt:lpstr>
      <vt:lpstr>Mangal</vt:lpstr>
      <vt:lpstr>Monotype Sorts</vt:lpstr>
      <vt:lpstr>Verdana</vt:lpstr>
      <vt:lpstr>Motyw pakietu Office</vt:lpstr>
      <vt:lpstr>Czytanie Apokalipsy</vt:lpstr>
      <vt:lpstr>Wstęp – o co tu chodzi?</vt:lpstr>
      <vt:lpstr>Prezentacja programu PowerPoint</vt:lpstr>
      <vt:lpstr>Greckie pojęcia opisujące czas</vt:lpstr>
      <vt:lpstr>Przyjście Jezusa</vt:lpstr>
      <vt:lpstr>Przyjście Jezusa</vt:lpstr>
      <vt:lpstr>Struktura księgi</vt:lpstr>
      <vt:lpstr>Ogłosznie dla KFC</vt:lpstr>
      <vt:lpstr>Plan czytania (póki co bez szczegółów):</vt:lpstr>
      <vt:lpstr>Streszczenie</vt:lpstr>
      <vt:lpstr>Metahistoria</vt:lpstr>
      <vt:lpstr>Metahistoria</vt:lpstr>
      <vt:lpstr>Życie człowieka </vt:lpstr>
      <vt:lpstr>Spojrzenie z góry na  historię powszechną</vt:lpstr>
      <vt:lpstr>Ważne informacje o kalendarzu</vt:lpstr>
      <vt:lpstr>Europejskie dzielenie historii na okresy</vt:lpstr>
      <vt:lpstr>Historia świata</vt:lpstr>
      <vt:lpstr>Czasy objawienie, spisania i udostępniania Biblii</vt:lpstr>
      <vt:lpstr>Krótki wiek XX i moje żyje</vt:lpstr>
      <vt:lpstr>Moje do dziś przeżyte życie</vt:lpstr>
      <vt:lpstr>Wszystkie obiekty do zachowania !</vt:lpstr>
      <vt:lpstr>Ćwiczenia na osi czasu</vt:lpstr>
      <vt:lpstr>Wydarzenia do analiz które dobrze jest znać</vt:lpstr>
      <vt:lpstr>Wydarzenia do analiz które dobrze jest znać</vt:lpstr>
      <vt:lpstr>Wydarzenia do analiz które dobrze jest znać</vt:lpstr>
      <vt:lpstr>Historia świata</vt:lpstr>
      <vt:lpstr>Historia świata</vt:lpstr>
      <vt:lpstr>Czasy objawienie, spisania i udostępniania Biblii</vt:lpstr>
      <vt:lpstr>Krótki wiek XX i jeszcze trochę</vt:lpstr>
      <vt:lpstr>Moje, do dziś przeżyte życie</vt:lpstr>
      <vt:lpstr>Wycieczka historyczna do Krakowa</vt:lpstr>
      <vt:lpstr>Spacer przez wieki i po Krakowie</vt:lpstr>
      <vt:lpstr>Coś do AP ale tylko zalążek</vt:lpstr>
      <vt:lpstr>Dzieje się ….</vt:lpstr>
      <vt:lpstr>Co się dzieje z ludźmi po śmierci?</vt:lpstr>
      <vt:lpstr>Życie człowieka</vt:lpstr>
      <vt:lpstr>Podsumowanie: Siedem wydarzeń  zaplanowanych w życiu ucznia Jezusa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Czytanie Apokalipsy</dc:title>
  <dc:creator>Wojciech Apel</dc:creator>
  <cp:lastModifiedBy>Wojciech Apel</cp:lastModifiedBy>
  <cp:revision>72</cp:revision>
  <cp:lastPrinted>2022-01-29T21:23:27Z</cp:lastPrinted>
  <dcterms:created xsi:type="dcterms:W3CDTF">2020-01-03T14:34:26Z</dcterms:created>
  <dcterms:modified xsi:type="dcterms:W3CDTF">2022-02-02T04:36:01Z</dcterms:modified>
</cp:coreProperties>
</file>